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2"/>
  </p:notesMasterIdLst>
  <p:handoutMasterIdLst>
    <p:handoutMasterId r:id="rId43"/>
  </p:handoutMasterIdLst>
  <p:sldIdLst>
    <p:sldId id="256" r:id="rId2"/>
    <p:sldId id="349" r:id="rId3"/>
    <p:sldId id="269" r:id="rId4"/>
    <p:sldId id="404" r:id="rId5"/>
    <p:sldId id="355" r:id="rId6"/>
    <p:sldId id="366" r:id="rId7"/>
    <p:sldId id="406" r:id="rId8"/>
    <p:sldId id="508" r:id="rId9"/>
    <p:sldId id="411" r:id="rId10"/>
    <p:sldId id="412" r:id="rId11"/>
    <p:sldId id="369" r:id="rId12"/>
    <p:sldId id="415" r:id="rId13"/>
    <p:sldId id="401" r:id="rId14"/>
    <p:sldId id="394" r:id="rId15"/>
    <p:sldId id="428" r:id="rId16"/>
    <p:sldId id="510" r:id="rId17"/>
    <p:sldId id="397" r:id="rId18"/>
    <p:sldId id="346" r:id="rId19"/>
    <p:sldId id="526" r:id="rId20"/>
    <p:sldId id="531" r:id="rId21"/>
    <p:sldId id="532" r:id="rId22"/>
    <p:sldId id="528" r:id="rId23"/>
    <p:sldId id="533" r:id="rId24"/>
    <p:sldId id="535" r:id="rId25"/>
    <p:sldId id="536" r:id="rId26"/>
    <p:sldId id="340" r:id="rId27"/>
    <p:sldId id="341" r:id="rId28"/>
    <p:sldId id="342" r:id="rId29"/>
    <p:sldId id="303" r:id="rId30"/>
    <p:sldId id="306" r:id="rId31"/>
    <p:sldId id="305" r:id="rId32"/>
    <p:sldId id="458" r:id="rId33"/>
    <p:sldId id="307" r:id="rId34"/>
    <p:sldId id="308" r:id="rId35"/>
    <p:sldId id="522" r:id="rId36"/>
    <p:sldId id="312" r:id="rId37"/>
    <p:sldId id="291" r:id="rId38"/>
    <p:sldId id="293" r:id="rId39"/>
    <p:sldId id="294" r:id="rId40"/>
    <p:sldId id="519" r:id="rId41"/>
  </p:sldIdLst>
  <p:sldSz cx="9144000" cy="6858000" type="screen4x3"/>
  <p:notesSz cx="6858000" cy="9144000"/>
  <p:defaultTextStyle>
    <a:defPPr>
      <a:defRPr lang="es-E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/>
        <a:cs typeface="ＭＳ Ｐゴシック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/>
        <a:cs typeface="ＭＳ Ｐゴシック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/>
        <a:cs typeface="ＭＳ Ｐゴシック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/>
        <a:cs typeface="ＭＳ Ｐゴシック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/>
        <a:cs typeface="ＭＳ Ｐゴシック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/>
        <a:cs typeface="ＭＳ Ｐゴシック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/>
        <a:cs typeface="ＭＳ Ｐゴシック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/>
        <a:cs typeface="ＭＳ Ｐゴシック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/>
        <a:cs typeface="ＭＳ Ｐゴシック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30BAA"/>
    <a:srgbClr val="450334"/>
    <a:srgbClr val="7A065C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19" autoAdjust="0"/>
    <p:restoredTop sz="94737" autoAdjust="0"/>
  </p:normalViewPr>
  <p:slideViewPr>
    <p:cSldViewPr>
      <p:cViewPr varScale="1">
        <p:scale>
          <a:sx n="55" d="100"/>
          <a:sy n="55" d="100"/>
        </p:scale>
        <p:origin x="-372" y="-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48" y="699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7824"/>
    </p:cViewPr>
  </p:sorterViewPr>
  <p:notesViewPr>
    <p:cSldViewPr>
      <p:cViewPr varScale="1">
        <p:scale>
          <a:sx n="39" d="100"/>
          <a:sy n="39" d="100"/>
        </p:scale>
        <p:origin x="-2238" y="-102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46859A3A-FBBD-43E2-A4AA-6D46104421A4}" type="datetimeFigureOut">
              <a:rPr lang="es-ES"/>
              <a:pPr>
                <a:defRPr/>
              </a:pPr>
              <a:t>04/11/2011</a:t>
            </a:fld>
            <a:endParaRPr lang="es-ES" dirty="0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DB79F512-A2AE-440C-A108-9829B023FC97}" type="slidenum">
              <a:rPr lang="es-ES"/>
              <a:pPr>
                <a:defRPr/>
              </a:pPr>
              <a:t>‹Nº›</a:t>
            </a:fld>
            <a:endParaRPr lang="es-E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E4998300-8298-46E8-84D0-18257FF3AEE1}" type="datetimeFigureOut">
              <a:rPr lang="es-ES"/>
              <a:pPr>
                <a:defRPr/>
              </a:pPr>
              <a:t>04/11/2011</a:t>
            </a:fld>
            <a:endParaRPr lang="es-ES" dirty="0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s-ES" noProof="0" dirty="0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noProof="0" smtClean="0"/>
              <a:t>Haga clic para modificar el estilo de texto del patrón</a:t>
            </a:r>
          </a:p>
          <a:p>
            <a:pPr lvl="1"/>
            <a:r>
              <a:rPr lang="es-ES" noProof="0" smtClean="0"/>
              <a:t>Segundo nivel</a:t>
            </a:r>
          </a:p>
          <a:p>
            <a:pPr lvl="2"/>
            <a:r>
              <a:rPr lang="es-ES" noProof="0" smtClean="0"/>
              <a:t>Tercer nivel</a:t>
            </a:r>
          </a:p>
          <a:p>
            <a:pPr lvl="3"/>
            <a:r>
              <a:rPr lang="es-ES" noProof="0" smtClean="0"/>
              <a:t>Cuarto nivel</a:t>
            </a:r>
          </a:p>
          <a:p>
            <a:pPr lvl="4"/>
            <a:r>
              <a:rPr lang="es-ES" noProof="0" smtClean="0"/>
              <a:t>Quinto nivel</a:t>
            </a:r>
            <a:endParaRPr lang="es-ES" noProof="0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B6607BB6-9560-4291-98E6-386FE7AA0D7B}" type="slidenum">
              <a:rPr lang="es-ES"/>
              <a:pPr>
                <a:defRPr/>
              </a:pPr>
              <a:t>‹Nº›</a:t>
            </a:fld>
            <a:endParaRPr lang="es-E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1 Marcador de imagen de diapositiva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0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 smtClean="0"/>
          </a:p>
        </p:txBody>
      </p:sp>
      <p:sp>
        <p:nvSpPr>
          <p:cNvPr id="16387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16A7F42-98A4-402F-A012-BB4F7A572DC2}" type="slidenum">
              <a:rPr lang="es-ES">
                <a:ea typeface="ＭＳ Ｐゴシック"/>
                <a:cs typeface="ＭＳ Ｐゴシック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</a:t>
            </a:fld>
            <a:endParaRPr lang="es-ES" dirty="0"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554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 smtClean="0"/>
          </a:p>
        </p:txBody>
      </p:sp>
      <p:sp>
        <p:nvSpPr>
          <p:cNvPr id="23555" name="3 Marcador de número de diapositiva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71D5D224-69BB-4B2B-AAEB-EF3110C5CF5A}" type="slidenum">
              <a:rPr lang="es-ES" sz="1200">
                <a:latin typeface="Calibri" pitchFamily="34" charset="0"/>
              </a:rPr>
              <a:pPr algn="r"/>
              <a:t>6</a:t>
            </a:fld>
            <a:endParaRPr lang="es-ES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1 Marcador de imagen de diapositiva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5058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s-ES" smtClean="0"/>
              <a:t>Acumulación de fibrillas de amiloide, principalmente en intersticio miocárdico, lo que da lugar a expansión intersticial por la proteina del amiloide y fibrosis endomiocárdica asociada</a:t>
            </a:r>
          </a:p>
        </p:txBody>
      </p:sp>
      <p:sp>
        <p:nvSpPr>
          <p:cNvPr id="48131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121DB69-C4E0-493B-B897-1E92AF8E6192}" type="slidenum">
              <a:rPr lang="es-ES">
                <a:ea typeface="ＭＳ Ｐゴシック"/>
                <a:cs typeface="ＭＳ Ｐゴシック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26</a:t>
            </a:fld>
            <a:endParaRPr lang="es-ES" dirty="0"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bg>
      <p:bgPr>
        <a:gradFill rotWithShape="0">
          <a:gsLst>
            <a:gs pos="0">
              <a:schemeClr val="bg1"/>
            </a:gs>
            <a:gs pos="100000">
              <a:schemeClr val="bg1">
                <a:gamma/>
                <a:shade val="48627"/>
                <a:invGamma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-498475" y="1311275"/>
            <a:ext cx="10429875" cy="5908675"/>
            <a:chOff x="-313" y="824"/>
            <a:chExt cx="6570" cy="3722"/>
          </a:xfrm>
        </p:grpSpPr>
        <p:sp>
          <p:nvSpPr>
            <p:cNvPr id="5" name="Rectangle 3"/>
            <p:cNvSpPr>
              <a:spLocks noChangeArrowheads="1"/>
            </p:cNvSpPr>
            <p:nvPr userDrawn="1"/>
          </p:nvSpPr>
          <p:spPr bwMode="hidden">
            <a:xfrm rot="20798144" flipV="1">
              <a:off x="-14" y="1033"/>
              <a:ext cx="1744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 rot="10800000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 dirty="0">
                <a:ea typeface="ＭＳ Ｐゴシック" charset="0"/>
                <a:cs typeface="+mn-cs"/>
              </a:endParaRPr>
            </a:p>
          </p:txBody>
        </p:sp>
        <p:sp>
          <p:nvSpPr>
            <p:cNvPr id="6" name="Rectangle 4"/>
            <p:cNvSpPr>
              <a:spLocks noChangeArrowheads="1"/>
            </p:cNvSpPr>
            <p:nvPr userDrawn="1"/>
          </p:nvSpPr>
          <p:spPr bwMode="hidden">
            <a:xfrm rot="20774366" flipV="1">
              <a:off x="-24" y="1127"/>
              <a:ext cx="2033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 rot="10800000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 dirty="0">
                <a:ea typeface="ＭＳ Ｐゴシック" charset="0"/>
                <a:cs typeface="+mn-cs"/>
              </a:endParaRPr>
            </a:p>
          </p:txBody>
        </p:sp>
        <p:sp>
          <p:nvSpPr>
            <p:cNvPr id="7" name="Rectangle 5"/>
            <p:cNvSpPr>
              <a:spLocks noChangeArrowheads="1"/>
            </p:cNvSpPr>
            <p:nvPr userDrawn="1"/>
          </p:nvSpPr>
          <p:spPr bwMode="hidden">
            <a:xfrm rot="20757421" flipV="1">
              <a:off x="-27" y="1198"/>
              <a:ext cx="2246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 rot="10800000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 dirty="0">
                <a:ea typeface="ＭＳ Ｐゴシック" charset="0"/>
                <a:cs typeface="+mn-cs"/>
              </a:endParaRPr>
            </a:p>
          </p:txBody>
        </p:sp>
        <p:sp>
          <p:nvSpPr>
            <p:cNvPr id="8" name="Rectangle 6"/>
            <p:cNvSpPr>
              <a:spLocks noChangeArrowheads="1"/>
            </p:cNvSpPr>
            <p:nvPr userDrawn="1"/>
          </p:nvSpPr>
          <p:spPr bwMode="hidden">
            <a:xfrm rot="20684206" flipV="1">
              <a:off x="-43" y="1283"/>
              <a:ext cx="2476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 rot="10800000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 dirty="0">
                <a:ea typeface="ＭＳ Ｐゴシック" charset="0"/>
                <a:cs typeface="+mn-cs"/>
              </a:endParaRPr>
            </a:p>
          </p:txBody>
        </p:sp>
        <p:sp>
          <p:nvSpPr>
            <p:cNvPr id="9" name="Rectangle 7"/>
            <p:cNvSpPr>
              <a:spLocks noChangeArrowheads="1"/>
            </p:cNvSpPr>
            <p:nvPr userDrawn="1"/>
          </p:nvSpPr>
          <p:spPr bwMode="hidden">
            <a:xfrm rot="20631226" flipV="1">
              <a:off x="-51" y="1397"/>
              <a:ext cx="2770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 rot="10800000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 dirty="0">
                <a:ea typeface="ＭＳ Ｐゴシック" charset="0"/>
                <a:cs typeface="+mn-cs"/>
              </a:endParaRPr>
            </a:p>
          </p:txBody>
        </p:sp>
        <p:sp>
          <p:nvSpPr>
            <p:cNvPr id="10" name="Rectangle 8"/>
            <p:cNvSpPr>
              <a:spLocks noChangeArrowheads="1"/>
            </p:cNvSpPr>
            <p:nvPr userDrawn="1"/>
          </p:nvSpPr>
          <p:spPr bwMode="hidden">
            <a:xfrm rot="20554235" flipV="1">
              <a:off x="-65" y="1523"/>
              <a:ext cx="3058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 rot="10800000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 dirty="0">
                <a:ea typeface="ＭＳ Ｐゴシック" charset="0"/>
                <a:cs typeface="+mn-cs"/>
              </a:endParaRPr>
            </a:p>
          </p:txBody>
        </p:sp>
        <p:sp>
          <p:nvSpPr>
            <p:cNvPr id="11" name="Rectangle 9"/>
            <p:cNvSpPr>
              <a:spLocks noChangeArrowheads="1"/>
            </p:cNvSpPr>
            <p:nvPr userDrawn="1"/>
          </p:nvSpPr>
          <p:spPr bwMode="hidden">
            <a:xfrm rot="20466593" flipV="1">
              <a:off x="-93" y="1694"/>
              <a:ext cx="3403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 rot="10800000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 dirty="0">
                <a:ea typeface="ＭＳ Ｐゴシック" charset="0"/>
                <a:cs typeface="+mn-cs"/>
              </a:endParaRPr>
            </a:p>
          </p:txBody>
        </p:sp>
        <p:sp>
          <p:nvSpPr>
            <p:cNvPr id="12" name="Rectangle 10"/>
            <p:cNvSpPr>
              <a:spLocks noChangeArrowheads="1"/>
            </p:cNvSpPr>
            <p:nvPr userDrawn="1"/>
          </p:nvSpPr>
          <p:spPr bwMode="hidden">
            <a:xfrm rot="20343219" flipV="1">
              <a:off x="-99" y="1863"/>
              <a:ext cx="3749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 rot="10800000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 dirty="0">
                <a:ea typeface="ＭＳ Ｐゴシック" charset="0"/>
                <a:cs typeface="+mn-cs"/>
              </a:endParaRPr>
            </a:p>
          </p:txBody>
        </p:sp>
        <p:sp>
          <p:nvSpPr>
            <p:cNvPr id="13" name="Rectangle 11"/>
            <p:cNvSpPr>
              <a:spLocks noChangeArrowheads="1"/>
            </p:cNvSpPr>
            <p:nvPr userDrawn="1"/>
          </p:nvSpPr>
          <p:spPr bwMode="hidden">
            <a:xfrm rot="20211065" flipV="1">
              <a:off x="-165" y="2053"/>
              <a:ext cx="4209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 rot="10800000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 dirty="0">
                <a:ea typeface="ＭＳ Ｐゴシック" charset="0"/>
                <a:cs typeface="+mn-cs"/>
              </a:endParaRPr>
            </a:p>
          </p:txBody>
        </p:sp>
        <p:sp>
          <p:nvSpPr>
            <p:cNvPr id="14" name="Rectangle 12"/>
            <p:cNvSpPr>
              <a:spLocks noChangeArrowheads="1"/>
            </p:cNvSpPr>
            <p:nvPr userDrawn="1"/>
          </p:nvSpPr>
          <p:spPr bwMode="hidden">
            <a:xfrm rot="20102912" flipV="1">
              <a:off x="-214" y="2289"/>
              <a:ext cx="4612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 rot="10800000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 dirty="0">
                <a:ea typeface="ＭＳ Ｐゴシック" charset="0"/>
                <a:cs typeface="+mn-cs"/>
              </a:endParaRPr>
            </a:p>
          </p:txBody>
        </p:sp>
        <p:sp>
          <p:nvSpPr>
            <p:cNvPr id="15" name="Rectangle 13"/>
            <p:cNvSpPr>
              <a:spLocks noChangeArrowheads="1"/>
            </p:cNvSpPr>
            <p:nvPr userDrawn="1"/>
          </p:nvSpPr>
          <p:spPr bwMode="hidden">
            <a:xfrm rot="19923405" flipV="1">
              <a:off x="-313" y="2617"/>
              <a:ext cx="5200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 rot="10800000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 dirty="0">
                <a:ea typeface="ＭＳ Ｐゴシック" charset="0"/>
                <a:cs typeface="+mn-cs"/>
              </a:endParaRPr>
            </a:p>
          </p:txBody>
        </p:sp>
        <p:sp>
          <p:nvSpPr>
            <p:cNvPr id="16" name="Rectangle 14"/>
            <p:cNvSpPr>
              <a:spLocks noChangeArrowheads="1"/>
            </p:cNvSpPr>
            <p:nvPr userDrawn="1"/>
          </p:nvSpPr>
          <p:spPr bwMode="hidden">
            <a:xfrm rot="19686284" flipV="1">
              <a:off x="9" y="2881"/>
              <a:ext cx="5401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 rot="10800000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 dirty="0">
                <a:ea typeface="ＭＳ Ｐゴシック" charset="0"/>
                <a:cs typeface="+mn-cs"/>
              </a:endParaRPr>
            </a:p>
          </p:txBody>
        </p:sp>
        <p:sp>
          <p:nvSpPr>
            <p:cNvPr id="17" name="Rectangle 15"/>
            <p:cNvSpPr>
              <a:spLocks noChangeArrowheads="1"/>
            </p:cNvSpPr>
            <p:nvPr userDrawn="1"/>
          </p:nvSpPr>
          <p:spPr bwMode="hidden">
            <a:xfrm rot="19383534" flipV="1">
              <a:off x="1319" y="2928"/>
              <a:ext cx="4612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3019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 rot="10800000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 dirty="0">
                <a:ea typeface="ＭＳ Ｐゴシック" charset="0"/>
                <a:cs typeface="+mn-cs"/>
              </a:endParaRPr>
            </a:p>
          </p:txBody>
        </p:sp>
        <p:sp>
          <p:nvSpPr>
            <p:cNvPr id="18" name="Rectangle 16"/>
            <p:cNvSpPr>
              <a:spLocks noChangeArrowheads="1"/>
            </p:cNvSpPr>
            <p:nvPr userDrawn="1"/>
          </p:nvSpPr>
          <p:spPr bwMode="hidden">
            <a:xfrm rot="18994182" flipV="1">
              <a:off x="2681" y="3071"/>
              <a:ext cx="3576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313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 rot="10800000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 dirty="0">
                <a:ea typeface="ＭＳ Ｐゴシック" charset="0"/>
                <a:cs typeface="+mn-cs"/>
              </a:endParaRPr>
            </a:p>
          </p:txBody>
        </p:sp>
        <p:sp>
          <p:nvSpPr>
            <p:cNvPr id="19" name="Rectangle 17"/>
            <p:cNvSpPr>
              <a:spLocks noChangeArrowheads="1"/>
            </p:cNvSpPr>
            <p:nvPr userDrawn="1"/>
          </p:nvSpPr>
          <p:spPr bwMode="hidden">
            <a:xfrm rot="18603245" flipV="1">
              <a:off x="4054" y="3503"/>
              <a:ext cx="2079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 rot="10800000" vert="eaVert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 dirty="0">
                <a:ea typeface="ＭＳ Ｐゴシック" charset="0"/>
                <a:cs typeface="+mn-cs"/>
              </a:endParaRPr>
            </a:p>
          </p:txBody>
        </p:sp>
        <p:sp>
          <p:nvSpPr>
            <p:cNvPr id="20" name="Rectangle 18"/>
            <p:cNvSpPr>
              <a:spLocks noChangeArrowheads="1"/>
            </p:cNvSpPr>
            <p:nvPr userDrawn="1"/>
          </p:nvSpPr>
          <p:spPr bwMode="hidden">
            <a:xfrm rot="39991575" flipH="1" flipV="1">
              <a:off x="5388" y="4167"/>
              <a:ext cx="501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 rot="10800000" vert="eaVert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 dirty="0">
                <a:ea typeface="ＭＳ Ｐゴシック" charset="0"/>
                <a:cs typeface="+mn-cs"/>
              </a:endParaRPr>
            </a:p>
          </p:txBody>
        </p:sp>
        <p:sp>
          <p:nvSpPr>
            <p:cNvPr id="21" name="Rectangle 19"/>
            <p:cNvSpPr>
              <a:spLocks noChangeArrowheads="1"/>
            </p:cNvSpPr>
            <p:nvPr userDrawn="1"/>
          </p:nvSpPr>
          <p:spPr bwMode="hidden">
            <a:xfrm rot="-20541361">
              <a:off x="-146" y="2360"/>
              <a:ext cx="6046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 dirty="0">
                <a:ea typeface="ＭＳ Ｐゴシック" charset="0"/>
                <a:cs typeface="+mn-cs"/>
              </a:endParaRPr>
            </a:p>
          </p:txBody>
        </p:sp>
        <p:sp>
          <p:nvSpPr>
            <p:cNvPr id="22" name="Rectangle 20"/>
            <p:cNvSpPr>
              <a:spLocks noChangeArrowheads="1"/>
            </p:cNvSpPr>
            <p:nvPr userDrawn="1"/>
          </p:nvSpPr>
          <p:spPr bwMode="hidden">
            <a:xfrm rot="-20036206">
              <a:off x="-198" y="3396"/>
              <a:ext cx="4142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3529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 dirty="0">
                <a:ea typeface="ＭＳ Ｐゴシック" charset="0"/>
                <a:cs typeface="+mn-cs"/>
              </a:endParaRPr>
            </a:p>
          </p:txBody>
        </p:sp>
        <p:sp>
          <p:nvSpPr>
            <p:cNvPr id="23" name="Rectangle 21"/>
            <p:cNvSpPr>
              <a:spLocks noChangeArrowheads="1"/>
            </p:cNvSpPr>
            <p:nvPr userDrawn="1"/>
          </p:nvSpPr>
          <p:spPr bwMode="hidden">
            <a:xfrm rot="1732981">
              <a:off x="-165" y="3624"/>
              <a:ext cx="2804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3529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 dirty="0">
                <a:ea typeface="ＭＳ Ｐゴシック" charset="0"/>
                <a:cs typeface="+mn-cs"/>
              </a:endParaRPr>
            </a:p>
          </p:txBody>
        </p:sp>
        <p:sp>
          <p:nvSpPr>
            <p:cNvPr id="24" name="Rectangle 22"/>
            <p:cNvSpPr>
              <a:spLocks noChangeArrowheads="1"/>
            </p:cNvSpPr>
            <p:nvPr userDrawn="1"/>
          </p:nvSpPr>
          <p:spPr bwMode="hidden">
            <a:xfrm rot="1969083">
              <a:off x="-110" y="3922"/>
              <a:ext cx="1400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 dirty="0">
                <a:ea typeface="ＭＳ Ｐゴシック" charset="0"/>
                <a:cs typeface="+mn-cs"/>
              </a:endParaRPr>
            </a:p>
          </p:txBody>
        </p:sp>
        <p:sp>
          <p:nvSpPr>
            <p:cNvPr id="25" name="Rectangle 23"/>
            <p:cNvSpPr>
              <a:spLocks noChangeArrowheads="1"/>
            </p:cNvSpPr>
            <p:nvPr userDrawn="1"/>
          </p:nvSpPr>
          <p:spPr bwMode="hidden">
            <a:xfrm rot="-20213826">
              <a:off x="-216" y="3221"/>
              <a:ext cx="5477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862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 dirty="0">
                <a:ea typeface="ＭＳ Ｐゴシック" charset="0"/>
                <a:cs typeface="+mn-cs"/>
              </a:endParaRPr>
            </a:p>
          </p:txBody>
        </p:sp>
        <p:sp>
          <p:nvSpPr>
            <p:cNvPr id="26" name="Rectangle 24"/>
            <p:cNvSpPr>
              <a:spLocks noChangeArrowheads="1"/>
            </p:cNvSpPr>
            <p:nvPr userDrawn="1"/>
          </p:nvSpPr>
          <p:spPr bwMode="hidden">
            <a:xfrm rot="22583969">
              <a:off x="-115" y="2129"/>
              <a:ext cx="6016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7647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 dirty="0">
                <a:ea typeface="ＭＳ Ｐゴシック" charset="0"/>
                <a:cs typeface="+mn-cs"/>
              </a:endParaRPr>
            </a:p>
          </p:txBody>
        </p:sp>
        <p:sp>
          <p:nvSpPr>
            <p:cNvPr id="27" name="Rectangle 25"/>
            <p:cNvSpPr>
              <a:spLocks noChangeArrowheads="1"/>
            </p:cNvSpPr>
            <p:nvPr userDrawn="1"/>
          </p:nvSpPr>
          <p:spPr bwMode="hidden">
            <a:xfrm rot="930109" flipV="1">
              <a:off x="80" y="1946"/>
              <a:ext cx="5756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 rot="10800000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 dirty="0">
                <a:ea typeface="ＭＳ Ｐゴシック" charset="0"/>
                <a:cs typeface="+mn-cs"/>
              </a:endParaRPr>
            </a:p>
          </p:txBody>
        </p:sp>
        <p:sp>
          <p:nvSpPr>
            <p:cNvPr id="28" name="Rectangle 26"/>
            <p:cNvSpPr>
              <a:spLocks noChangeArrowheads="1"/>
            </p:cNvSpPr>
            <p:nvPr userDrawn="1"/>
          </p:nvSpPr>
          <p:spPr bwMode="hidden">
            <a:xfrm rot="-20731987">
              <a:off x="374" y="1802"/>
              <a:ext cx="5475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 dirty="0">
                <a:ea typeface="ＭＳ Ｐゴシック" charset="0"/>
                <a:cs typeface="+mn-cs"/>
              </a:endParaRPr>
            </a:p>
          </p:txBody>
        </p:sp>
        <p:sp>
          <p:nvSpPr>
            <p:cNvPr id="29" name="Rectangle 27"/>
            <p:cNvSpPr>
              <a:spLocks noChangeArrowheads="1"/>
            </p:cNvSpPr>
            <p:nvPr userDrawn="1"/>
          </p:nvSpPr>
          <p:spPr bwMode="hidden">
            <a:xfrm rot="-64024402">
              <a:off x="848" y="1582"/>
              <a:ext cx="4976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 dirty="0">
                <a:ea typeface="ＭＳ Ｐゴシック" charset="0"/>
                <a:cs typeface="+mn-cs"/>
              </a:endParaRPr>
            </a:p>
          </p:txBody>
        </p:sp>
        <p:sp>
          <p:nvSpPr>
            <p:cNvPr id="30" name="Rectangle 28"/>
            <p:cNvSpPr>
              <a:spLocks noChangeArrowheads="1"/>
            </p:cNvSpPr>
            <p:nvPr userDrawn="1"/>
          </p:nvSpPr>
          <p:spPr bwMode="hidden">
            <a:xfrm rot="-42464612">
              <a:off x="1053" y="1476"/>
              <a:ext cx="4759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 dirty="0">
                <a:ea typeface="ＭＳ Ｐゴシック" charset="0"/>
                <a:cs typeface="+mn-cs"/>
              </a:endParaRPr>
            </a:p>
          </p:txBody>
        </p:sp>
        <p:sp>
          <p:nvSpPr>
            <p:cNvPr id="31" name="Rectangle 29"/>
            <p:cNvSpPr>
              <a:spLocks noChangeArrowheads="1"/>
            </p:cNvSpPr>
            <p:nvPr userDrawn="1"/>
          </p:nvSpPr>
          <p:spPr bwMode="hidden">
            <a:xfrm rot="-20907336">
              <a:off x="1244" y="1377"/>
              <a:ext cx="4557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 dirty="0">
                <a:ea typeface="ＭＳ Ｐゴシック" charset="0"/>
                <a:cs typeface="+mn-cs"/>
              </a:endParaRPr>
            </a:p>
          </p:txBody>
        </p:sp>
        <p:sp>
          <p:nvSpPr>
            <p:cNvPr id="32" name="Rectangle 30"/>
            <p:cNvSpPr>
              <a:spLocks noChangeArrowheads="1"/>
            </p:cNvSpPr>
            <p:nvPr userDrawn="1"/>
          </p:nvSpPr>
          <p:spPr bwMode="hidden">
            <a:xfrm rot="655690" flipV="1">
              <a:off x="1487" y="1305"/>
              <a:ext cx="4314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 rot="10800000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 dirty="0">
                <a:ea typeface="ＭＳ Ｐゴシック" charset="0"/>
                <a:cs typeface="+mn-cs"/>
              </a:endParaRPr>
            </a:p>
          </p:txBody>
        </p:sp>
        <p:sp>
          <p:nvSpPr>
            <p:cNvPr id="33" name="Rectangle 31"/>
            <p:cNvSpPr>
              <a:spLocks noChangeArrowheads="1"/>
            </p:cNvSpPr>
            <p:nvPr userDrawn="1"/>
          </p:nvSpPr>
          <p:spPr bwMode="hidden">
            <a:xfrm rot="636921" flipV="1">
              <a:off x="1650" y="1218"/>
              <a:ext cx="4154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 rot="10800000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 dirty="0">
                <a:ea typeface="ＭＳ Ｐゴシック" charset="0"/>
                <a:cs typeface="+mn-cs"/>
              </a:endParaRPr>
            </a:p>
          </p:txBody>
        </p:sp>
        <p:sp>
          <p:nvSpPr>
            <p:cNvPr id="34" name="Rectangle 32"/>
            <p:cNvSpPr>
              <a:spLocks noChangeArrowheads="1"/>
            </p:cNvSpPr>
            <p:nvPr userDrawn="1"/>
          </p:nvSpPr>
          <p:spPr bwMode="hidden">
            <a:xfrm rot="803987" flipV="1">
              <a:off x="611" y="1684"/>
              <a:ext cx="5204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 rot="10800000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 dirty="0">
                <a:ea typeface="ＭＳ Ｐゴシック" charset="0"/>
                <a:cs typeface="+mn-cs"/>
              </a:endParaRPr>
            </a:p>
          </p:txBody>
        </p:sp>
        <p:sp>
          <p:nvSpPr>
            <p:cNvPr id="35" name="Rectangle 33"/>
            <p:cNvSpPr>
              <a:spLocks noChangeArrowheads="1"/>
            </p:cNvSpPr>
            <p:nvPr userDrawn="1"/>
          </p:nvSpPr>
          <p:spPr bwMode="hidden">
            <a:xfrm rot="1273217" flipV="1">
              <a:off x="-204" y="2976"/>
              <a:ext cx="6150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 rot="10800000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 dirty="0">
                <a:ea typeface="ＭＳ Ｐゴシック" charset="0"/>
                <a:cs typeface="+mn-cs"/>
              </a:endParaRPr>
            </a:p>
          </p:txBody>
        </p:sp>
        <p:sp>
          <p:nvSpPr>
            <p:cNvPr id="36" name="Rectangle 34"/>
            <p:cNvSpPr>
              <a:spLocks noChangeArrowheads="1"/>
            </p:cNvSpPr>
            <p:nvPr userDrawn="1"/>
          </p:nvSpPr>
          <p:spPr bwMode="hidden">
            <a:xfrm rot="1169729" flipV="1">
              <a:off x="-174" y="2663"/>
              <a:ext cx="6104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1373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 rot="10800000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 dirty="0">
                <a:ea typeface="ＭＳ Ｐゴシック" charset="0"/>
                <a:cs typeface="+mn-cs"/>
              </a:endParaRPr>
            </a:p>
          </p:txBody>
        </p:sp>
        <p:sp>
          <p:nvSpPr>
            <p:cNvPr id="37" name="Oval 35"/>
            <p:cNvSpPr>
              <a:spLocks noChangeArrowheads="1"/>
            </p:cNvSpPr>
            <p:nvPr/>
          </p:nvSpPr>
          <p:spPr bwMode="hidden">
            <a:xfrm>
              <a:off x="740" y="3359"/>
              <a:ext cx="168" cy="96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 dirty="0">
                <a:ea typeface="ＭＳ Ｐゴシック" charset="0"/>
                <a:cs typeface="+mn-cs"/>
              </a:endParaRPr>
            </a:p>
          </p:txBody>
        </p:sp>
        <p:sp>
          <p:nvSpPr>
            <p:cNvPr id="38" name="Oval 36"/>
            <p:cNvSpPr>
              <a:spLocks noChangeArrowheads="1"/>
            </p:cNvSpPr>
            <p:nvPr/>
          </p:nvSpPr>
          <p:spPr bwMode="hidden">
            <a:xfrm>
              <a:off x="236" y="3074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 dirty="0">
                <a:ea typeface="ＭＳ Ｐゴシック" charset="0"/>
                <a:cs typeface="+mn-cs"/>
              </a:endParaRPr>
            </a:p>
          </p:txBody>
        </p:sp>
        <p:sp>
          <p:nvSpPr>
            <p:cNvPr id="39" name="Oval 37"/>
            <p:cNvSpPr>
              <a:spLocks noChangeArrowheads="1"/>
            </p:cNvSpPr>
            <p:nvPr/>
          </p:nvSpPr>
          <p:spPr bwMode="hidden">
            <a:xfrm>
              <a:off x="159" y="3652"/>
              <a:ext cx="196" cy="106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 dirty="0">
                <a:ea typeface="ＭＳ Ｐゴシック" charset="0"/>
                <a:cs typeface="+mn-cs"/>
              </a:endParaRPr>
            </a:p>
          </p:txBody>
        </p:sp>
        <p:sp>
          <p:nvSpPr>
            <p:cNvPr id="40" name="Oval 38"/>
            <p:cNvSpPr>
              <a:spLocks noChangeArrowheads="1"/>
            </p:cNvSpPr>
            <p:nvPr/>
          </p:nvSpPr>
          <p:spPr bwMode="hidden">
            <a:xfrm>
              <a:off x="2077" y="2661"/>
              <a:ext cx="156" cy="8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 dirty="0">
                <a:ea typeface="ＭＳ Ｐゴシック" charset="0"/>
                <a:cs typeface="+mn-cs"/>
              </a:endParaRPr>
            </a:p>
          </p:txBody>
        </p:sp>
        <p:sp>
          <p:nvSpPr>
            <p:cNvPr id="41" name="Oval 39"/>
            <p:cNvSpPr>
              <a:spLocks noChangeArrowheads="1"/>
            </p:cNvSpPr>
            <p:nvPr/>
          </p:nvSpPr>
          <p:spPr bwMode="hidden">
            <a:xfrm>
              <a:off x="1223" y="3076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 dirty="0">
                <a:ea typeface="ＭＳ Ｐゴシック" charset="0"/>
                <a:cs typeface="+mn-cs"/>
              </a:endParaRPr>
            </a:p>
          </p:txBody>
        </p:sp>
        <p:sp>
          <p:nvSpPr>
            <p:cNvPr id="42" name="Oval 40"/>
            <p:cNvSpPr>
              <a:spLocks noChangeArrowheads="1"/>
            </p:cNvSpPr>
            <p:nvPr/>
          </p:nvSpPr>
          <p:spPr bwMode="hidden">
            <a:xfrm>
              <a:off x="1686" y="2857"/>
              <a:ext cx="156" cy="9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 dirty="0">
                <a:ea typeface="ＭＳ Ｐゴシック" charset="0"/>
                <a:cs typeface="+mn-cs"/>
              </a:endParaRPr>
            </a:p>
          </p:txBody>
        </p:sp>
        <p:sp>
          <p:nvSpPr>
            <p:cNvPr id="43" name="Oval 41"/>
            <p:cNvSpPr>
              <a:spLocks noChangeArrowheads="1"/>
            </p:cNvSpPr>
            <p:nvPr/>
          </p:nvSpPr>
          <p:spPr bwMode="hidden">
            <a:xfrm>
              <a:off x="750" y="2839"/>
              <a:ext cx="151" cy="8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 dirty="0">
                <a:ea typeface="ＭＳ Ｐゴシック" charset="0"/>
                <a:cs typeface="+mn-cs"/>
              </a:endParaRPr>
            </a:p>
          </p:txBody>
        </p:sp>
        <p:sp>
          <p:nvSpPr>
            <p:cNvPr id="44" name="Oval 42"/>
            <p:cNvSpPr>
              <a:spLocks noChangeArrowheads="1"/>
            </p:cNvSpPr>
            <p:nvPr/>
          </p:nvSpPr>
          <p:spPr bwMode="hidden">
            <a:xfrm>
              <a:off x="367" y="2656"/>
              <a:ext cx="150" cy="8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 dirty="0">
                <a:ea typeface="ＭＳ Ｐゴシック" charset="0"/>
                <a:cs typeface="+mn-cs"/>
              </a:endParaRPr>
            </a:p>
          </p:txBody>
        </p:sp>
        <p:sp>
          <p:nvSpPr>
            <p:cNvPr id="45" name="Oval 43"/>
            <p:cNvSpPr>
              <a:spLocks noChangeArrowheads="1"/>
            </p:cNvSpPr>
            <p:nvPr/>
          </p:nvSpPr>
          <p:spPr bwMode="hidden">
            <a:xfrm>
              <a:off x="1172" y="2642"/>
              <a:ext cx="156" cy="8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 dirty="0">
                <a:ea typeface="ＭＳ Ｐゴシック" charset="0"/>
                <a:cs typeface="+mn-cs"/>
              </a:endParaRPr>
            </a:p>
          </p:txBody>
        </p:sp>
        <p:sp>
          <p:nvSpPr>
            <p:cNvPr id="46" name="Oval 44"/>
            <p:cNvSpPr>
              <a:spLocks noChangeArrowheads="1"/>
            </p:cNvSpPr>
            <p:nvPr/>
          </p:nvSpPr>
          <p:spPr bwMode="hidden">
            <a:xfrm>
              <a:off x="2401" y="2485"/>
              <a:ext cx="156" cy="8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 dirty="0">
                <a:ea typeface="ＭＳ Ｐゴシック" charset="0"/>
                <a:cs typeface="+mn-cs"/>
              </a:endParaRPr>
            </a:p>
          </p:txBody>
        </p:sp>
        <p:sp>
          <p:nvSpPr>
            <p:cNvPr id="47" name="Oval 45"/>
            <p:cNvSpPr>
              <a:spLocks noChangeArrowheads="1"/>
            </p:cNvSpPr>
            <p:nvPr/>
          </p:nvSpPr>
          <p:spPr bwMode="hidden">
            <a:xfrm>
              <a:off x="1910" y="2314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 dirty="0">
                <a:ea typeface="ＭＳ Ｐゴシック" charset="0"/>
                <a:cs typeface="+mn-cs"/>
              </a:endParaRPr>
            </a:p>
          </p:txBody>
        </p:sp>
        <p:sp>
          <p:nvSpPr>
            <p:cNvPr id="48" name="Oval 46"/>
            <p:cNvSpPr>
              <a:spLocks noChangeArrowheads="1"/>
            </p:cNvSpPr>
            <p:nvPr/>
          </p:nvSpPr>
          <p:spPr bwMode="hidden">
            <a:xfrm>
              <a:off x="2254" y="2154"/>
              <a:ext cx="134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 dirty="0">
                <a:ea typeface="ＭＳ Ｐゴシック" charset="0"/>
                <a:cs typeface="+mn-cs"/>
              </a:endParaRPr>
            </a:p>
          </p:txBody>
        </p:sp>
        <p:sp>
          <p:nvSpPr>
            <p:cNvPr id="49" name="Oval 47"/>
            <p:cNvSpPr>
              <a:spLocks noChangeArrowheads="1"/>
            </p:cNvSpPr>
            <p:nvPr/>
          </p:nvSpPr>
          <p:spPr bwMode="hidden">
            <a:xfrm>
              <a:off x="2742" y="2305"/>
              <a:ext cx="140" cy="72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 dirty="0">
                <a:ea typeface="ＭＳ Ｐゴシック" charset="0"/>
                <a:cs typeface="+mn-cs"/>
              </a:endParaRPr>
            </a:p>
          </p:txBody>
        </p:sp>
        <p:sp>
          <p:nvSpPr>
            <p:cNvPr id="50" name="Oval 48"/>
            <p:cNvSpPr>
              <a:spLocks noChangeArrowheads="1"/>
            </p:cNvSpPr>
            <p:nvPr/>
          </p:nvSpPr>
          <p:spPr bwMode="hidden">
            <a:xfrm>
              <a:off x="2812" y="1898"/>
              <a:ext cx="129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 dirty="0">
                <a:ea typeface="ＭＳ Ｐゴシック" charset="0"/>
                <a:cs typeface="+mn-cs"/>
              </a:endParaRPr>
            </a:p>
          </p:txBody>
        </p:sp>
        <p:sp>
          <p:nvSpPr>
            <p:cNvPr id="51" name="Oval 49"/>
            <p:cNvSpPr>
              <a:spLocks noChangeArrowheads="1"/>
            </p:cNvSpPr>
            <p:nvPr/>
          </p:nvSpPr>
          <p:spPr bwMode="hidden">
            <a:xfrm>
              <a:off x="3721" y="1792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 dirty="0">
                <a:ea typeface="ＭＳ Ｐゴシック" charset="0"/>
                <a:cs typeface="+mn-cs"/>
              </a:endParaRPr>
            </a:p>
          </p:txBody>
        </p:sp>
        <p:sp>
          <p:nvSpPr>
            <p:cNvPr id="52" name="Oval 50"/>
            <p:cNvSpPr>
              <a:spLocks noChangeArrowheads="1"/>
            </p:cNvSpPr>
            <p:nvPr/>
          </p:nvSpPr>
          <p:spPr bwMode="hidden">
            <a:xfrm>
              <a:off x="3528" y="1896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 dirty="0">
                <a:ea typeface="ＭＳ Ｐゴシック" charset="0"/>
                <a:cs typeface="+mn-cs"/>
              </a:endParaRPr>
            </a:p>
          </p:txBody>
        </p:sp>
        <p:sp>
          <p:nvSpPr>
            <p:cNvPr id="53" name="Oval 51"/>
            <p:cNvSpPr>
              <a:spLocks noChangeArrowheads="1"/>
            </p:cNvSpPr>
            <p:nvPr/>
          </p:nvSpPr>
          <p:spPr bwMode="hidden">
            <a:xfrm>
              <a:off x="3064" y="1778"/>
              <a:ext cx="128" cy="62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 dirty="0">
                <a:ea typeface="ＭＳ Ｐゴシック" charset="0"/>
                <a:cs typeface="+mn-cs"/>
              </a:endParaRPr>
            </a:p>
          </p:txBody>
        </p:sp>
        <p:sp>
          <p:nvSpPr>
            <p:cNvPr id="54" name="Oval 52"/>
            <p:cNvSpPr>
              <a:spLocks noChangeArrowheads="1"/>
            </p:cNvSpPr>
            <p:nvPr/>
          </p:nvSpPr>
          <p:spPr bwMode="hidden">
            <a:xfrm>
              <a:off x="3277" y="2024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 dirty="0">
                <a:ea typeface="ＭＳ Ｐゴシック" charset="0"/>
                <a:cs typeface="+mn-cs"/>
              </a:endParaRPr>
            </a:p>
          </p:txBody>
        </p:sp>
        <p:sp>
          <p:nvSpPr>
            <p:cNvPr id="55" name="Oval 53"/>
            <p:cNvSpPr>
              <a:spLocks noChangeArrowheads="1"/>
            </p:cNvSpPr>
            <p:nvPr/>
          </p:nvSpPr>
          <p:spPr bwMode="hidden">
            <a:xfrm>
              <a:off x="3027" y="2160"/>
              <a:ext cx="133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 dirty="0">
                <a:ea typeface="ＭＳ Ｐゴシック" charset="0"/>
                <a:cs typeface="+mn-cs"/>
              </a:endParaRPr>
            </a:p>
          </p:txBody>
        </p:sp>
        <p:sp>
          <p:nvSpPr>
            <p:cNvPr id="56" name="Oval 54"/>
            <p:cNvSpPr>
              <a:spLocks noChangeArrowheads="1"/>
            </p:cNvSpPr>
            <p:nvPr/>
          </p:nvSpPr>
          <p:spPr bwMode="hidden">
            <a:xfrm>
              <a:off x="1569" y="2453"/>
              <a:ext cx="150" cy="9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 dirty="0">
                <a:ea typeface="ＭＳ Ｐゴシック" charset="0"/>
                <a:cs typeface="+mn-cs"/>
              </a:endParaRPr>
            </a:p>
          </p:txBody>
        </p:sp>
        <p:sp>
          <p:nvSpPr>
            <p:cNvPr id="57" name="Oval 55"/>
            <p:cNvSpPr>
              <a:spLocks noChangeArrowheads="1"/>
            </p:cNvSpPr>
            <p:nvPr/>
          </p:nvSpPr>
          <p:spPr bwMode="hidden">
            <a:xfrm>
              <a:off x="1863" y="2028"/>
              <a:ext cx="139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 dirty="0">
                <a:ea typeface="ＭＳ Ｐゴシック" charset="0"/>
                <a:cs typeface="+mn-cs"/>
              </a:endParaRPr>
            </a:p>
          </p:txBody>
        </p:sp>
        <p:sp>
          <p:nvSpPr>
            <p:cNvPr id="58" name="Oval 56"/>
            <p:cNvSpPr>
              <a:spLocks noChangeArrowheads="1"/>
            </p:cNvSpPr>
            <p:nvPr/>
          </p:nvSpPr>
          <p:spPr bwMode="hidden">
            <a:xfrm>
              <a:off x="1513" y="2175"/>
              <a:ext cx="139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 dirty="0">
                <a:ea typeface="ＭＳ Ｐゴシック" charset="0"/>
                <a:cs typeface="+mn-cs"/>
              </a:endParaRPr>
            </a:p>
          </p:txBody>
        </p:sp>
        <p:sp>
          <p:nvSpPr>
            <p:cNvPr id="59" name="Oval 57"/>
            <p:cNvSpPr>
              <a:spLocks noChangeArrowheads="1"/>
            </p:cNvSpPr>
            <p:nvPr/>
          </p:nvSpPr>
          <p:spPr bwMode="hidden">
            <a:xfrm>
              <a:off x="1191" y="2311"/>
              <a:ext cx="134" cy="72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 dirty="0">
                <a:ea typeface="ＭＳ Ｐゴシック" charset="0"/>
                <a:cs typeface="+mn-cs"/>
              </a:endParaRPr>
            </a:p>
          </p:txBody>
        </p:sp>
        <p:sp>
          <p:nvSpPr>
            <p:cNvPr id="60" name="Oval 58"/>
            <p:cNvSpPr>
              <a:spLocks noChangeArrowheads="1"/>
            </p:cNvSpPr>
            <p:nvPr/>
          </p:nvSpPr>
          <p:spPr bwMode="hidden">
            <a:xfrm>
              <a:off x="1154" y="2047"/>
              <a:ext cx="134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 dirty="0">
                <a:ea typeface="ＭＳ Ｐゴシック" charset="0"/>
                <a:cs typeface="+mn-cs"/>
              </a:endParaRPr>
            </a:p>
          </p:txBody>
        </p:sp>
        <p:sp>
          <p:nvSpPr>
            <p:cNvPr id="61" name="Oval 59"/>
            <p:cNvSpPr>
              <a:spLocks noChangeArrowheads="1"/>
            </p:cNvSpPr>
            <p:nvPr/>
          </p:nvSpPr>
          <p:spPr bwMode="hidden">
            <a:xfrm>
              <a:off x="1142" y="1803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 dirty="0">
                <a:ea typeface="ＭＳ Ｐゴシック" charset="0"/>
                <a:cs typeface="+mn-cs"/>
              </a:endParaRPr>
            </a:p>
          </p:txBody>
        </p:sp>
        <p:sp>
          <p:nvSpPr>
            <p:cNvPr id="62" name="Oval 60"/>
            <p:cNvSpPr>
              <a:spLocks noChangeArrowheads="1"/>
            </p:cNvSpPr>
            <p:nvPr/>
          </p:nvSpPr>
          <p:spPr bwMode="hidden">
            <a:xfrm>
              <a:off x="1500" y="1912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 dirty="0">
                <a:ea typeface="ＭＳ Ｐゴシック" charset="0"/>
                <a:cs typeface="+mn-cs"/>
              </a:endParaRPr>
            </a:p>
          </p:txBody>
        </p:sp>
        <p:sp>
          <p:nvSpPr>
            <p:cNvPr id="63" name="Oval 61"/>
            <p:cNvSpPr>
              <a:spLocks noChangeArrowheads="1"/>
            </p:cNvSpPr>
            <p:nvPr/>
          </p:nvSpPr>
          <p:spPr bwMode="hidden">
            <a:xfrm>
              <a:off x="1804" y="1801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 dirty="0">
                <a:ea typeface="ＭＳ Ｐゴシック" charset="0"/>
                <a:cs typeface="+mn-cs"/>
              </a:endParaRPr>
            </a:p>
          </p:txBody>
        </p:sp>
        <p:sp>
          <p:nvSpPr>
            <p:cNvPr id="64" name="Oval 62"/>
            <p:cNvSpPr>
              <a:spLocks noChangeArrowheads="1"/>
            </p:cNvSpPr>
            <p:nvPr/>
          </p:nvSpPr>
          <p:spPr bwMode="hidden">
            <a:xfrm>
              <a:off x="2159" y="1905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 dirty="0">
                <a:ea typeface="ＭＳ Ｐゴシック" charset="0"/>
                <a:cs typeface="+mn-cs"/>
              </a:endParaRPr>
            </a:p>
          </p:txBody>
        </p:sp>
        <p:sp>
          <p:nvSpPr>
            <p:cNvPr id="65" name="Oval 63"/>
            <p:cNvSpPr>
              <a:spLocks noChangeArrowheads="1"/>
            </p:cNvSpPr>
            <p:nvPr/>
          </p:nvSpPr>
          <p:spPr bwMode="hidden">
            <a:xfrm>
              <a:off x="2432" y="1787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 dirty="0">
                <a:ea typeface="ＭＳ Ｐゴシック" charset="0"/>
                <a:cs typeface="+mn-cs"/>
              </a:endParaRPr>
            </a:p>
          </p:txBody>
        </p:sp>
        <p:sp>
          <p:nvSpPr>
            <p:cNvPr id="66" name="Oval 64"/>
            <p:cNvSpPr>
              <a:spLocks noChangeArrowheads="1"/>
            </p:cNvSpPr>
            <p:nvPr/>
          </p:nvSpPr>
          <p:spPr bwMode="hidden">
            <a:xfrm>
              <a:off x="470" y="2032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 dirty="0">
                <a:ea typeface="ＭＳ Ｐゴシック" charset="0"/>
                <a:cs typeface="+mn-cs"/>
              </a:endParaRPr>
            </a:p>
          </p:txBody>
        </p:sp>
        <p:sp>
          <p:nvSpPr>
            <p:cNvPr id="67" name="Oval 65"/>
            <p:cNvSpPr>
              <a:spLocks noChangeArrowheads="1"/>
            </p:cNvSpPr>
            <p:nvPr/>
          </p:nvSpPr>
          <p:spPr bwMode="hidden">
            <a:xfrm>
              <a:off x="68" y="2166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 dirty="0">
                <a:ea typeface="ＭＳ Ｐゴシック" charset="0"/>
                <a:cs typeface="+mn-cs"/>
              </a:endParaRPr>
            </a:p>
          </p:txBody>
        </p:sp>
        <p:sp>
          <p:nvSpPr>
            <p:cNvPr id="68" name="Oval 66"/>
            <p:cNvSpPr>
              <a:spLocks noChangeArrowheads="1"/>
            </p:cNvSpPr>
            <p:nvPr/>
          </p:nvSpPr>
          <p:spPr bwMode="hidden">
            <a:xfrm>
              <a:off x="798" y="1916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 dirty="0">
                <a:ea typeface="ＭＳ Ｐゴシック" charset="0"/>
                <a:cs typeface="+mn-cs"/>
              </a:endParaRPr>
            </a:p>
          </p:txBody>
        </p:sp>
        <p:sp>
          <p:nvSpPr>
            <p:cNvPr id="69" name="Oval 67"/>
            <p:cNvSpPr>
              <a:spLocks noChangeArrowheads="1"/>
            </p:cNvSpPr>
            <p:nvPr/>
          </p:nvSpPr>
          <p:spPr bwMode="hidden">
            <a:xfrm>
              <a:off x="455" y="1797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 dirty="0">
                <a:ea typeface="ＭＳ Ｐゴシック" charset="0"/>
                <a:cs typeface="+mn-cs"/>
              </a:endParaRPr>
            </a:p>
          </p:txBody>
        </p:sp>
        <p:sp>
          <p:nvSpPr>
            <p:cNvPr id="70" name="Oval 68"/>
            <p:cNvSpPr>
              <a:spLocks noChangeArrowheads="1"/>
            </p:cNvSpPr>
            <p:nvPr/>
          </p:nvSpPr>
          <p:spPr bwMode="hidden">
            <a:xfrm>
              <a:off x="113" y="1901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 dirty="0">
                <a:ea typeface="ＭＳ Ｐゴシック" charset="0"/>
                <a:cs typeface="+mn-cs"/>
              </a:endParaRPr>
            </a:p>
          </p:txBody>
        </p:sp>
        <p:sp>
          <p:nvSpPr>
            <p:cNvPr id="71" name="Oval 69"/>
            <p:cNvSpPr>
              <a:spLocks noChangeArrowheads="1"/>
            </p:cNvSpPr>
            <p:nvPr/>
          </p:nvSpPr>
          <p:spPr bwMode="hidden">
            <a:xfrm>
              <a:off x="432" y="2323"/>
              <a:ext cx="139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 dirty="0">
                <a:ea typeface="ＭＳ Ｐゴシック" charset="0"/>
                <a:cs typeface="+mn-cs"/>
              </a:endParaRPr>
            </a:p>
          </p:txBody>
        </p:sp>
        <p:sp>
          <p:nvSpPr>
            <p:cNvPr id="72" name="Oval 70"/>
            <p:cNvSpPr>
              <a:spLocks noChangeArrowheads="1"/>
            </p:cNvSpPr>
            <p:nvPr/>
          </p:nvSpPr>
          <p:spPr bwMode="hidden">
            <a:xfrm>
              <a:off x="814" y="2178"/>
              <a:ext cx="134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 dirty="0">
                <a:ea typeface="ＭＳ Ｐゴシック" charset="0"/>
                <a:cs typeface="+mn-cs"/>
              </a:endParaRPr>
            </a:p>
          </p:txBody>
        </p:sp>
        <p:sp>
          <p:nvSpPr>
            <p:cNvPr id="73" name="Oval 71"/>
            <p:cNvSpPr>
              <a:spLocks noChangeArrowheads="1"/>
            </p:cNvSpPr>
            <p:nvPr/>
          </p:nvSpPr>
          <p:spPr bwMode="hidden">
            <a:xfrm>
              <a:off x="789" y="2472"/>
              <a:ext cx="156" cy="8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 dirty="0">
                <a:ea typeface="ＭＳ Ｐゴシック" charset="0"/>
                <a:cs typeface="+mn-cs"/>
              </a:endParaRPr>
            </a:p>
          </p:txBody>
        </p:sp>
        <p:sp>
          <p:nvSpPr>
            <p:cNvPr id="74" name="Oval 72"/>
            <p:cNvSpPr>
              <a:spLocks noChangeArrowheads="1"/>
            </p:cNvSpPr>
            <p:nvPr/>
          </p:nvSpPr>
          <p:spPr bwMode="hidden">
            <a:xfrm>
              <a:off x="2544" y="2015"/>
              <a:ext cx="140" cy="72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 dirty="0">
                <a:ea typeface="ＭＳ Ｐゴシック" charset="0"/>
                <a:cs typeface="+mn-cs"/>
              </a:endParaRPr>
            </a:p>
          </p:txBody>
        </p:sp>
        <p:sp>
          <p:nvSpPr>
            <p:cNvPr id="75" name="Oval 73"/>
            <p:cNvSpPr>
              <a:spLocks noChangeArrowheads="1"/>
            </p:cNvSpPr>
            <p:nvPr/>
          </p:nvSpPr>
          <p:spPr bwMode="hidden">
            <a:xfrm>
              <a:off x="1457" y="1700"/>
              <a:ext cx="123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 dirty="0">
                <a:ea typeface="ＭＳ Ｐゴシック" charset="0"/>
                <a:cs typeface="+mn-cs"/>
              </a:endParaRPr>
            </a:p>
          </p:txBody>
        </p:sp>
        <p:sp>
          <p:nvSpPr>
            <p:cNvPr id="76" name="Oval 74"/>
            <p:cNvSpPr>
              <a:spLocks noChangeArrowheads="1"/>
            </p:cNvSpPr>
            <p:nvPr/>
          </p:nvSpPr>
          <p:spPr bwMode="hidden">
            <a:xfrm>
              <a:off x="1747" y="1599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 dirty="0">
                <a:ea typeface="ＭＳ Ｐゴシック" charset="0"/>
                <a:cs typeface="+mn-cs"/>
              </a:endParaRPr>
            </a:p>
          </p:txBody>
        </p:sp>
        <p:sp>
          <p:nvSpPr>
            <p:cNvPr id="77" name="Oval 75"/>
            <p:cNvSpPr>
              <a:spLocks noChangeArrowheads="1"/>
            </p:cNvSpPr>
            <p:nvPr/>
          </p:nvSpPr>
          <p:spPr bwMode="hidden">
            <a:xfrm>
              <a:off x="1385" y="1506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 dirty="0">
                <a:ea typeface="ＭＳ Ｐゴシック" charset="0"/>
                <a:cs typeface="+mn-cs"/>
              </a:endParaRPr>
            </a:p>
          </p:txBody>
        </p:sp>
        <p:sp>
          <p:nvSpPr>
            <p:cNvPr id="78" name="Oval 76"/>
            <p:cNvSpPr>
              <a:spLocks noChangeArrowheads="1"/>
            </p:cNvSpPr>
            <p:nvPr/>
          </p:nvSpPr>
          <p:spPr bwMode="hidden">
            <a:xfrm>
              <a:off x="1093" y="1595"/>
              <a:ext cx="123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 dirty="0">
                <a:ea typeface="ＭＳ Ｐゴシック" charset="0"/>
                <a:cs typeface="+mn-cs"/>
              </a:endParaRPr>
            </a:p>
          </p:txBody>
        </p:sp>
        <p:sp>
          <p:nvSpPr>
            <p:cNvPr id="79" name="Oval 77"/>
            <p:cNvSpPr>
              <a:spLocks noChangeArrowheads="1"/>
            </p:cNvSpPr>
            <p:nvPr/>
          </p:nvSpPr>
          <p:spPr bwMode="hidden">
            <a:xfrm>
              <a:off x="792" y="1690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 dirty="0">
                <a:ea typeface="ＭＳ Ｐゴシック" charset="0"/>
                <a:cs typeface="+mn-cs"/>
              </a:endParaRPr>
            </a:p>
          </p:txBody>
        </p:sp>
        <p:sp>
          <p:nvSpPr>
            <p:cNvPr id="80" name="Oval 78"/>
            <p:cNvSpPr>
              <a:spLocks noChangeArrowheads="1"/>
            </p:cNvSpPr>
            <p:nvPr/>
          </p:nvSpPr>
          <p:spPr bwMode="hidden">
            <a:xfrm>
              <a:off x="2011" y="1512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 dirty="0">
                <a:ea typeface="ＭＳ Ｐゴシック" charset="0"/>
                <a:cs typeface="+mn-cs"/>
              </a:endParaRPr>
            </a:p>
          </p:txBody>
        </p:sp>
        <p:sp>
          <p:nvSpPr>
            <p:cNvPr id="81" name="Oval 79"/>
            <p:cNvSpPr>
              <a:spLocks noChangeArrowheads="1"/>
            </p:cNvSpPr>
            <p:nvPr/>
          </p:nvSpPr>
          <p:spPr bwMode="hidden">
            <a:xfrm>
              <a:off x="2087" y="1696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 dirty="0">
                <a:ea typeface="ＭＳ Ｐゴシック" charset="0"/>
                <a:cs typeface="+mn-cs"/>
              </a:endParaRPr>
            </a:p>
          </p:txBody>
        </p:sp>
        <p:sp>
          <p:nvSpPr>
            <p:cNvPr id="82" name="Oval 80"/>
            <p:cNvSpPr>
              <a:spLocks noChangeArrowheads="1"/>
            </p:cNvSpPr>
            <p:nvPr/>
          </p:nvSpPr>
          <p:spPr bwMode="hidden">
            <a:xfrm>
              <a:off x="2345" y="1601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 dirty="0">
                <a:ea typeface="ＭＳ Ｐゴシック" charset="0"/>
                <a:cs typeface="+mn-cs"/>
              </a:endParaRPr>
            </a:p>
          </p:txBody>
        </p:sp>
        <p:sp>
          <p:nvSpPr>
            <p:cNvPr id="83" name="Oval 81"/>
            <p:cNvSpPr>
              <a:spLocks noChangeArrowheads="1"/>
            </p:cNvSpPr>
            <p:nvPr/>
          </p:nvSpPr>
          <p:spPr bwMode="hidden">
            <a:xfrm>
              <a:off x="2684" y="1686"/>
              <a:ext cx="123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 dirty="0">
                <a:ea typeface="ＭＳ Ｐゴシック" charset="0"/>
                <a:cs typeface="+mn-cs"/>
              </a:endParaRPr>
            </a:p>
          </p:txBody>
        </p:sp>
        <p:sp>
          <p:nvSpPr>
            <p:cNvPr id="84" name="Oval 82"/>
            <p:cNvSpPr>
              <a:spLocks noChangeArrowheads="1"/>
            </p:cNvSpPr>
            <p:nvPr/>
          </p:nvSpPr>
          <p:spPr bwMode="hidden">
            <a:xfrm>
              <a:off x="806" y="1512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 dirty="0">
                <a:ea typeface="ＭＳ Ｐゴシック" charset="0"/>
                <a:cs typeface="+mn-cs"/>
              </a:endParaRPr>
            </a:p>
          </p:txBody>
        </p:sp>
        <p:sp>
          <p:nvSpPr>
            <p:cNvPr id="85" name="Oval 83"/>
            <p:cNvSpPr>
              <a:spLocks noChangeArrowheads="1"/>
            </p:cNvSpPr>
            <p:nvPr/>
          </p:nvSpPr>
          <p:spPr bwMode="hidden">
            <a:xfrm>
              <a:off x="495" y="1597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 dirty="0">
                <a:ea typeface="ＭＳ Ｐゴシック" charset="0"/>
                <a:cs typeface="+mn-cs"/>
              </a:endParaRPr>
            </a:p>
          </p:txBody>
        </p:sp>
        <p:sp>
          <p:nvSpPr>
            <p:cNvPr id="86" name="Oval 84"/>
            <p:cNvSpPr>
              <a:spLocks noChangeArrowheads="1"/>
            </p:cNvSpPr>
            <p:nvPr/>
          </p:nvSpPr>
          <p:spPr bwMode="hidden">
            <a:xfrm>
              <a:off x="228" y="1508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 dirty="0">
                <a:ea typeface="ＭＳ Ｐゴシック" charset="0"/>
                <a:cs typeface="+mn-cs"/>
              </a:endParaRPr>
            </a:p>
          </p:txBody>
        </p:sp>
        <p:sp>
          <p:nvSpPr>
            <p:cNvPr id="87" name="Oval 85"/>
            <p:cNvSpPr>
              <a:spLocks noChangeArrowheads="1"/>
            </p:cNvSpPr>
            <p:nvPr/>
          </p:nvSpPr>
          <p:spPr bwMode="hidden">
            <a:xfrm>
              <a:off x="157" y="1698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 dirty="0">
                <a:ea typeface="ＭＳ Ｐゴシック" charset="0"/>
                <a:cs typeface="+mn-cs"/>
              </a:endParaRPr>
            </a:p>
          </p:txBody>
        </p:sp>
        <p:sp>
          <p:nvSpPr>
            <p:cNvPr id="88" name="Oval 86"/>
            <p:cNvSpPr>
              <a:spLocks noChangeArrowheads="1"/>
            </p:cNvSpPr>
            <p:nvPr/>
          </p:nvSpPr>
          <p:spPr bwMode="hidden">
            <a:xfrm>
              <a:off x="2887" y="1595"/>
              <a:ext cx="124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 dirty="0">
                <a:ea typeface="ＭＳ Ｐゴシック" charset="0"/>
                <a:cs typeface="+mn-cs"/>
              </a:endParaRPr>
            </a:p>
          </p:txBody>
        </p:sp>
        <p:sp>
          <p:nvSpPr>
            <p:cNvPr id="89" name="Oval 87"/>
            <p:cNvSpPr>
              <a:spLocks noChangeArrowheads="1"/>
            </p:cNvSpPr>
            <p:nvPr/>
          </p:nvSpPr>
          <p:spPr bwMode="hidden">
            <a:xfrm>
              <a:off x="3079" y="1511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 dirty="0">
                <a:ea typeface="ＭＳ Ｐゴシック" charset="0"/>
                <a:cs typeface="+mn-cs"/>
              </a:endParaRPr>
            </a:p>
          </p:txBody>
        </p:sp>
        <p:sp>
          <p:nvSpPr>
            <p:cNvPr id="90" name="Oval 88"/>
            <p:cNvSpPr>
              <a:spLocks noChangeArrowheads="1"/>
            </p:cNvSpPr>
            <p:nvPr/>
          </p:nvSpPr>
          <p:spPr bwMode="hidden">
            <a:xfrm>
              <a:off x="3270" y="1688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 dirty="0">
                <a:ea typeface="ＭＳ Ｐゴシック" charset="0"/>
                <a:cs typeface="+mn-cs"/>
              </a:endParaRPr>
            </a:p>
          </p:txBody>
        </p:sp>
        <p:sp>
          <p:nvSpPr>
            <p:cNvPr id="91" name="Oval 89"/>
            <p:cNvSpPr>
              <a:spLocks noChangeArrowheads="1"/>
            </p:cNvSpPr>
            <p:nvPr/>
          </p:nvSpPr>
          <p:spPr bwMode="hidden">
            <a:xfrm>
              <a:off x="3453" y="1599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 dirty="0">
                <a:ea typeface="ＭＳ Ｐゴシック" charset="0"/>
                <a:cs typeface="+mn-cs"/>
              </a:endParaRPr>
            </a:p>
          </p:txBody>
        </p:sp>
        <p:sp>
          <p:nvSpPr>
            <p:cNvPr id="92" name="Oval 90"/>
            <p:cNvSpPr>
              <a:spLocks noChangeArrowheads="1"/>
            </p:cNvSpPr>
            <p:nvPr/>
          </p:nvSpPr>
          <p:spPr bwMode="hidden">
            <a:xfrm>
              <a:off x="3651" y="1506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 dirty="0">
                <a:ea typeface="ＭＳ Ｐゴシック" charset="0"/>
                <a:cs typeface="+mn-cs"/>
              </a:endParaRPr>
            </a:p>
          </p:txBody>
        </p:sp>
        <p:sp>
          <p:nvSpPr>
            <p:cNvPr id="93" name="Oval 91"/>
            <p:cNvSpPr>
              <a:spLocks noChangeArrowheads="1"/>
            </p:cNvSpPr>
            <p:nvPr/>
          </p:nvSpPr>
          <p:spPr bwMode="hidden">
            <a:xfrm>
              <a:off x="4251" y="1513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 dirty="0">
                <a:ea typeface="ＭＳ Ｐゴシック" charset="0"/>
                <a:cs typeface="+mn-cs"/>
              </a:endParaRPr>
            </a:p>
          </p:txBody>
        </p:sp>
        <p:sp>
          <p:nvSpPr>
            <p:cNvPr id="94" name="Oval 92"/>
            <p:cNvSpPr>
              <a:spLocks noChangeArrowheads="1"/>
            </p:cNvSpPr>
            <p:nvPr/>
          </p:nvSpPr>
          <p:spPr bwMode="hidden">
            <a:xfrm>
              <a:off x="3901" y="1701"/>
              <a:ext cx="128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 dirty="0">
                <a:ea typeface="ＭＳ Ｐゴシック" charset="0"/>
                <a:cs typeface="+mn-cs"/>
              </a:endParaRPr>
            </a:p>
          </p:txBody>
        </p:sp>
        <p:sp>
          <p:nvSpPr>
            <p:cNvPr id="95" name="Oval 93"/>
            <p:cNvSpPr>
              <a:spLocks noChangeArrowheads="1"/>
            </p:cNvSpPr>
            <p:nvPr/>
          </p:nvSpPr>
          <p:spPr bwMode="hidden">
            <a:xfrm>
              <a:off x="4086" y="1608"/>
              <a:ext cx="128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 dirty="0">
                <a:ea typeface="ＭＳ Ｐゴシック" charset="0"/>
                <a:cs typeface="+mn-cs"/>
              </a:endParaRPr>
            </a:p>
          </p:txBody>
        </p:sp>
        <p:sp>
          <p:nvSpPr>
            <p:cNvPr id="96" name="Oval 94"/>
            <p:cNvSpPr>
              <a:spLocks noChangeArrowheads="1"/>
            </p:cNvSpPr>
            <p:nvPr/>
          </p:nvSpPr>
          <p:spPr bwMode="hidden">
            <a:xfrm>
              <a:off x="1282" y="3653"/>
              <a:ext cx="196" cy="11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 dirty="0">
                <a:ea typeface="ＭＳ Ｐゴシック" charset="0"/>
                <a:cs typeface="+mn-cs"/>
              </a:endParaRPr>
            </a:p>
          </p:txBody>
        </p:sp>
        <p:sp>
          <p:nvSpPr>
            <p:cNvPr id="97" name="Oval 95"/>
            <p:cNvSpPr>
              <a:spLocks noChangeArrowheads="1"/>
            </p:cNvSpPr>
            <p:nvPr/>
          </p:nvSpPr>
          <p:spPr bwMode="hidden">
            <a:xfrm>
              <a:off x="707" y="4014"/>
              <a:ext cx="191" cy="11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 dirty="0">
                <a:ea typeface="ＭＳ Ｐゴシック" charset="0"/>
                <a:cs typeface="+mn-cs"/>
              </a:endParaRPr>
            </a:p>
          </p:txBody>
        </p:sp>
        <p:sp>
          <p:nvSpPr>
            <p:cNvPr id="98" name="Oval 96"/>
            <p:cNvSpPr>
              <a:spLocks noChangeArrowheads="1"/>
            </p:cNvSpPr>
            <p:nvPr/>
          </p:nvSpPr>
          <p:spPr bwMode="hidden">
            <a:xfrm>
              <a:off x="2229" y="3090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 dirty="0">
                <a:ea typeface="ＭＳ Ｐゴシック" charset="0"/>
                <a:cs typeface="+mn-cs"/>
              </a:endParaRPr>
            </a:p>
          </p:txBody>
        </p:sp>
        <p:sp>
          <p:nvSpPr>
            <p:cNvPr id="99" name="Oval 97"/>
            <p:cNvSpPr>
              <a:spLocks noChangeArrowheads="1"/>
            </p:cNvSpPr>
            <p:nvPr/>
          </p:nvSpPr>
          <p:spPr bwMode="hidden">
            <a:xfrm>
              <a:off x="2604" y="2867"/>
              <a:ext cx="156" cy="89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 dirty="0">
                <a:ea typeface="ＭＳ Ｐゴシック" charset="0"/>
                <a:cs typeface="+mn-cs"/>
              </a:endParaRPr>
            </a:p>
          </p:txBody>
        </p:sp>
        <p:sp>
          <p:nvSpPr>
            <p:cNvPr id="100" name="Oval 98"/>
            <p:cNvSpPr>
              <a:spLocks noChangeArrowheads="1"/>
            </p:cNvSpPr>
            <p:nvPr/>
          </p:nvSpPr>
          <p:spPr bwMode="hidden">
            <a:xfrm>
              <a:off x="2907" y="2668"/>
              <a:ext cx="156" cy="84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 dirty="0">
                <a:ea typeface="ＭＳ Ｐゴシック" charset="0"/>
                <a:cs typeface="+mn-cs"/>
              </a:endParaRPr>
            </a:p>
          </p:txBody>
        </p:sp>
        <p:sp>
          <p:nvSpPr>
            <p:cNvPr id="101" name="Oval 99"/>
            <p:cNvSpPr>
              <a:spLocks noChangeArrowheads="1"/>
            </p:cNvSpPr>
            <p:nvPr/>
          </p:nvSpPr>
          <p:spPr bwMode="hidden">
            <a:xfrm>
              <a:off x="3248" y="2454"/>
              <a:ext cx="150" cy="9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 dirty="0">
                <a:ea typeface="ＭＳ Ｐゴシック" charset="0"/>
                <a:cs typeface="+mn-cs"/>
              </a:endParaRPr>
            </a:p>
          </p:txBody>
        </p:sp>
        <p:sp>
          <p:nvSpPr>
            <p:cNvPr id="102" name="Oval 100"/>
            <p:cNvSpPr>
              <a:spLocks noChangeArrowheads="1"/>
            </p:cNvSpPr>
            <p:nvPr/>
          </p:nvSpPr>
          <p:spPr bwMode="hidden">
            <a:xfrm>
              <a:off x="1801" y="3360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 dirty="0">
                <a:ea typeface="ＭＳ Ｐゴシック" charset="0"/>
                <a:cs typeface="+mn-cs"/>
              </a:endParaRPr>
            </a:p>
          </p:txBody>
        </p:sp>
        <p:sp>
          <p:nvSpPr>
            <p:cNvPr id="103" name="Oval 101"/>
            <p:cNvSpPr>
              <a:spLocks noChangeArrowheads="1"/>
            </p:cNvSpPr>
            <p:nvPr/>
          </p:nvSpPr>
          <p:spPr bwMode="hidden">
            <a:xfrm>
              <a:off x="3512" y="2302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 dirty="0">
                <a:ea typeface="ＭＳ Ｐゴシック" charset="0"/>
                <a:cs typeface="+mn-cs"/>
              </a:endParaRPr>
            </a:p>
          </p:txBody>
        </p:sp>
        <p:sp>
          <p:nvSpPr>
            <p:cNvPr id="104" name="Oval 102"/>
            <p:cNvSpPr>
              <a:spLocks noChangeArrowheads="1"/>
            </p:cNvSpPr>
            <p:nvPr/>
          </p:nvSpPr>
          <p:spPr bwMode="hidden">
            <a:xfrm>
              <a:off x="3980" y="2014"/>
              <a:ext cx="134" cy="7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 dirty="0">
                <a:ea typeface="ＭＳ Ｐゴシック" charset="0"/>
                <a:cs typeface="+mn-cs"/>
              </a:endParaRPr>
            </a:p>
          </p:txBody>
        </p:sp>
        <p:sp>
          <p:nvSpPr>
            <p:cNvPr id="105" name="Oval 103"/>
            <p:cNvSpPr>
              <a:spLocks noChangeArrowheads="1"/>
            </p:cNvSpPr>
            <p:nvPr/>
          </p:nvSpPr>
          <p:spPr bwMode="hidden">
            <a:xfrm>
              <a:off x="3753" y="2158"/>
              <a:ext cx="134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 dirty="0">
                <a:ea typeface="ＭＳ Ｐゴシック" charset="0"/>
                <a:cs typeface="+mn-cs"/>
              </a:endParaRPr>
            </a:p>
          </p:txBody>
        </p:sp>
        <p:sp>
          <p:nvSpPr>
            <p:cNvPr id="106" name="Oval 104"/>
            <p:cNvSpPr>
              <a:spLocks noChangeArrowheads="1"/>
            </p:cNvSpPr>
            <p:nvPr/>
          </p:nvSpPr>
          <p:spPr bwMode="hidden">
            <a:xfrm>
              <a:off x="4176" y="1898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 dirty="0">
                <a:ea typeface="ＭＳ Ｐゴシック" charset="0"/>
                <a:cs typeface="+mn-cs"/>
              </a:endParaRPr>
            </a:p>
          </p:txBody>
        </p:sp>
        <p:sp>
          <p:nvSpPr>
            <p:cNvPr id="107" name="Oval 105"/>
            <p:cNvSpPr>
              <a:spLocks noChangeArrowheads="1"/>
            </p:cNvSpPr>
            <p:nvPr/>
          </p:nvSpPr>
          <p:spPr bwMode="hidden">
            <a:xfrm>
              <a:off x="4338" y="1797"/>
              <a:ext cx="129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 dirty="0">
                <a:ea typeface="ＭＳ Ｐゴシック" charset="0"/>
                <a:cs typeface="+mn-cs"/>
              </a:endParaRPr>
            </a:p>
          </p:txBody>
        </p:sp>
        <p:sp>
          <p:nvSpPr>
            <p:cNvPr id="108" name="Oval 106"/>
            <p:cNvSpPr>
              <a:spLocks noChangeArrowheads="1"/>
            </p:cNvSpPr>
            <p:nvPr/>
          </p:nvSpPr>
          <p:spPr bwMode="hidden">
            <a:xfrm>
              <a:off x="4505" y="1700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 dirty="0">
                <a:ea typeface="ＭＳ Ｐゴシック" charset="0"/>
                <a:cs typeface="+mn-cs"/>
              </a:endParaRPr>
            </a:p>
          </p:txBody>
        </p:sp>
        <p:sp>
          <p:nvSpPr>
            <p:cNvPr id="109" name="Oval 107"/>
            <p:cNvSpPr>
              <a:spLocks noChangeArrowheads="1"/>
            </p:cNvSpPr>
            <p:nvPr/>
          </p:nvSpPr>
          <p:spPr bwMode="hidden">
            <a:xfrm>
              <a:off x="4661" y="1603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 dirty="0">
                <a:ea typeface="ＭＳ Ｐゴシック" charset="0"/>
                <a:cs typeface="+mn-cs"/>
              </a:endParaRPr>
            </a:p>
          </p:txBody>
        </p:sp>
        <p:sp>
          <p:nvSpPr>
            <p:cNvPr id="110" name="Oval 108"/>
            <p:cNvSpPr>
              <a:spLocks noChangeArrowheads="1"/>
            </p:cNvSpPr>
            <p:nvPr/>
          </p:nvSpPr>
          <p:spPr bwMode="hidden">
            <a:xfrm>
              <a:off x="4803" y="1512"/>
              <a:ext cx="128" cy="5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 dirty="0">
                <a:ea typeface="ＭＳ Ｐゴシック" charset="0"/>
                <a:cs typeface="+mn-cs"/>
              </a:endParaRPr>
            </a:p>
          </p:txBody>
        </p:sp>
        <p:sp>
          <p:nvSpPr>
            <p:cNvPr id="111" name="Oval 109"/>
            <p:cNvSpPr>
              <a:spLocks noChangeArrowheads="1"/>
            </p:cNvSpPr>
            <p:nvPr/>
          </p:nvSpPr>
          <p:spPr bwMode="hidden">
            <a:xfrm>
              <a:off x="4930" y="1431"/>
              <a:ext cx="111" cy="5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 dirty="0">
                <a:ea typeface="ＭＳ Ｐゴシック" charset="0"/>
                <a:cs typeface="+mn-cs"/>
              </a:endParaRPr>
            </a:p>
          </p:txBody>
        </p:sp>
        <p:sp>
          <p:nvSpPr>
            <p:cNvPr id="112" name="Oval 110"/>
            <p:cNvSpPr>
              <a:spLocks noChangeArrowheads="1"/>
            </p:cNvSpPr>
            <p:nvPr/>
          </p:nvSpPr>
          <p:spPr bwMode="hidden">
            <a:xfrm>
              <a:off x="3835" y="1430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 dirty="0">
                <a:ea typeface="ＭＳ Ｐゴシック" charset="0"/>
                <a:cs typeface="+mn-cs"/>
              </a:endParaRPr>
            </a:p>
          </p:txBody>
        </p:sp>
        <p:sp>
          <p:nvSpPr>
            <p:cNvPr id="113" name="Oval 111"/>
            <p:cNvSpPr>
              <a:spLocks noChangeArrowheads="1"/>
            </p:cNvSpPr>
            <p:nvPr/>
          </p:nvSpPr>
          <p:spPr bwMode="hidden">
            <a:xfrm>
              <a:off x="3286" y="1430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 dirty="0">
                <a:ea typeface="ＭＳ Ｐゴシック" charset="0"/>
                <a:cs typeface="+mn-cs"/>
              </a:endParaRPr>
            </a:p>
          </p:txBody>
        </p:sp>
        <p:sp>
          <p:nvSpPr>
            <p:cNvPr id="114" name="Oval 112"/>
            <p:cNvSpPr>
              <a:spLocks noChangeArrowheads="1"/>
            </p:cNvSpPr>
            <p:nvPr/>
          </p:nvSpPr>
          <p:spPr bwMode="hidden">
            <a:xfrm>
              <a:off x="2972" y="1366"/>
              <a:ext cx="111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 dirty="0">
                <a:ea typeface="ＭＳ Ｐゴシック" charset="0"/>
                <a:cs typeface="+mn-cs"/>
              </a:endParaRPr>
            </a:p>
          </p:txBody>
        </p:sp>
        <p:sp>
          <p:nvSpPr>
            <p:cNvPr id="115" name="Oval 113"/>
            <p:cNvSpPr>
              <a:spLocks noChangeArrowheads="1"/>
            </p:cNvSpPr>
            <p:nvPr/>
          </p:nvSpPr>
          <p:spPr bwMode="hidden">
            <a:xfrm>
              <a:off x="3152" y="1292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 dirty="0">
                <a:ea typeface="ＭＳ Ｐゴシック" charset="0"/>
                <a:cs typeface="+mn-cs"/>
              </a:endParaRPr>
            </a:p>
          </p:txBody>
        </p:sp>
        <p:sp>
          <p:nvSpPr>
            <p:cNvPr id="116" name="Oval 114"/>
            <p:cNvSpPr>
              <a:spLocks noChangeArrowheads="1"/>
            </p:cNvSpPr>
            <p:nvPr/>
          </p:nvSpPr>
          <p:spPr bwMode="hidden">
            <a:xfrm>
              <a:off x="3020" y="1170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 dirty="0">
                <a:ea typeface="ＭＳ Ｐゴシック" charset="0"/>
                <a:cs typeface="+mn-cs"/>
              </a:endParaRPr>
            </a:p>
          </p:txBody>
        </p:sp>
        <p:sp>
          <p:nvSpPr>
            <p:cNvPr id="117" name="Oval 115"/>
            <p:cNvSpPr>
              <a:spLocks noChangeArrowheads="1"/>
            </p:cNvSpPr>
            <p:nvPr/>
          </p:nvSpPr>
          <p:spPr bwMode="hidden">
            <a:xfrm>
              <a:off x="2443" y="1368"/>
              <a:ext cx="112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 dirty="0">
                <a:ea typeface="ＭＳ Ｐゴシック" charset="0"/>
                <a:cs typeface="+mn-cs"/>
              </a:endParaRPr>
            </a:p>
          </p:txBody>
        </p:sp>
        <p:sp>
          <p:nvSpPr>
            <p:cNvPr id="118" name="Oval 116"/>
            <p:cNvSpPr>
              <a:spLocks noChangeArrowheads="1"/>
            </p:cNvSpPr>
            <p:nvPr/>
          </p:nvSpPr>
          <p:spPr bwMode="hidden">
            <a:xfrm>
              <a:off x="2301" y="1220"/>
              <a:ext cx="112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 dirty="0">
                <a:ea typeface="ＭＳ Ｐゴシック" charset="0"/>
                <a:cs typeface="+mn-cs"/>
              </a:endParaRPr>
            </a:p>
          </p:txBody>
        </p:sp>
        <p:sp>
          <p:nvSpPr>
            <p:cNvPr id="119" name="Oval 117"/>
            <p:cNvSpPr>
              <a:spLocks noChangeArrowheads="1"/>
            </p:cNvSpPr>
            <p:nvPr/>
          </p:nvSpPr>
          <p:spPr bwMode="hidden">
            <a:xfrm>
              <a:off x="2095" y="1284"/>
              <a:ext cx="112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 dirty="0">
                <a:ea typeface="ＭＳ Ｐゴシック" charset="0"/>
                <a:cs typeface="+mn-cs"/>
              </a:endParaRPr>
            </a:p>
          </p:txBody>
        </p:sp>
        <p:sp>
          <p:nvSpPr>
            <p:cNvPr id="120" name="Oval 118"/>
            <p:cNvSpPr>
              <a:spLocks noChangeArrowheads="1"/>
            </p:cNvSpPr>
            <p:nvPr/>
          </p:nvSpPr>
          <p:spPr bwMode="hidden">
            <a:xfrm>
              <a:off x="2228" y="1442"/>
              <a:ext cx="111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 dirty="0">
                <a:ea typeface="ＭＳ Ｐゴシック" charset="0"/>
                <a:cs typeface="+mn-cs"/>
              </a:endParaRPr>
            </a:p>
          </p:txBody>
        </p:sp>
        <p:sp>
          <p:nvSpPr>
            <p:cNvPr id="121" name="Oval 119"/>
            <p:cNvSpPr>
              <a:spLocks noChangeArrowheads="1"/>
            </p:cNvSpPr>
            <p:nvPr/>
          </p:nvSpPr>
          <p:spPr bwMode="hidden">
            <a:xfrm>
              <a:off x="1109" y="1424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 dirty="0">
                <a:ea typeface="ＭＳ Ｐゴシック" charset="0"/>
                <a:cs typeface="+mn-cs"/>
              </a:endParaRPr>
            </a:p>
          </p:txBody>
        </p:sp>
        <p:sp>
          <p:nvSpPr>
            <p:cNvPr id="122" name="Oval 120"/>
            <p:cNvSpPr>
              <a:spLocks noChangeArrowheads="1"/>
            </p:cNvSpPr>
            <p:nvPr/>
          </p:nvSpPr>
          <p:spPr bwMode="hidden">
            <a:xfrm>
              <a:off x="611" y="1284"/>
              <a:ext cx="111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 dirty="0">
                <a:ea typeface="ＭＳ Ｐゴシック" charset="0"/>
                <a:cs typeface="+mn-cs"/>
              </a:endParaRPr>
            </a:p>
          </p:txBody>
        </p:sp>
        <p:sp>
          <p:nvSpPr>
            <p:cNvPr id="123" name="Oval 121"/>
            <p:cNvSpPr>
              <a:spLocks noChangeArrowheads="1"/>
            </p:cNvSpPr>
            <p:nvPr/>
          </p:nvSpPr>
          <p:spPr bwMode="hidden">
            <a:xfrm>
              <a:off x="305" y="1358"/>
              <a:ext cx="111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 dirty="0">
                <a:ea typeface="ＭＳ Ｐゴシック" charset="0"/>
                <a:cs typeface="+mn-cs"/>
              </a:endParaRPr>
            </a:p>
          </p:txBody>
        </p:sp>
        <p:sp>
          <p:nvSpPr>
            <p:cNvPr id="124" name="Oval 122"/>
            <p:cNvSpPr>
              <a:spLocks noChangeArrowheads="1"/>
            </p:cNvSpPr>
            <p:nvPr/>
          </p:nvSpPr>
          <p:spPr bwMode="hidden">
            <a:xfrm>
              <a:off x="156" y="1154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 dirty="0">
                <a:ea typeface="ＭＳ Ｐゴシック" charset="0"/>
                <a:cs typeface="+mn-cs"/>
              </a:endParaRPr>
            </a:p>
          </p:txBody>
        </p:sp>
        <p:sp>
          <p:nvSpPr>
            <p:cNvPr id="125" name="Oval 123"/>
            <p:cNvSpPr>
              <a:spLocks noChangeArrowheads="1"/>
            </p:cNvSpPr>
            <p:nvPr/>
          </p:nvSpPr>
          <p:spPr bwMode="hidden">
            <a:xfrm>
              <a:off x="4538" y="1365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 dirty="0">
                <a:ea typeface="ＭＳ Ｐゴシック" charset="0"/>
                <a:cs typeface="+mn-cs"/>
              </a:endParaRPr>
            </a:p>
          </p:txBody>
        </p:sp>
        <p:sp>
          <p:nvSpPr>
            <p:cNvPr id="126" name="Oval 124"/>
            <p:cNvSpPr>
              <a:spLocks noChangeArrowheads="1"/>
            </p:cNvSpPr>
            <p:nvPr/>
          </p:nvSpPr>
          <p:spPr bwMode="hidden">
            <a:xfrm>
              <a:off x="4407" y="1440"/>
              <a:ext cx="105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 dirty="0">
                <a:ea typeface="ＭＳ Ｐゴシック" charset="0"/>
                <a:cs typeface="+mn-cs"/>
              </a:endParaRPr>
            </a:p>
          </p:txBody>
        </p:sp>
        <p:sp>
          <p:nvSpPr>
            <p:cNvPr id="127" name="Oval 125"/>
            <p:cNvSpPr>
              <a:spLocks noChangeArrowheads="1"/>
            </p:cNvSpPr>
            <p:nvPr/>
          </p:nvSpPr>
          <p:spPr bwMode="hidden">
            <a:xfrm>
              <a:off x="3992" y="1356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 dirty="0">
                <a:ea typeface="ＭＳ Ｐゴシック" charset="0"/>
                <a:cs typeface="+mn-cs"/>
              </a:endParaRPr>
            </a:p>
          </p:txBody>
        </p:sp>
        <p:sp>
          <p:nvSpPr>
            <p:cNvPr id="128" name="Oval 126"/>
            <p:cNvSpPr>
              <a:spLocks noChangeArrowheads="1"/>
            </p:cNvSpPr>
            <p:nvPr/>
          </p:nvSpPr>
          <p:spPr bwMode="hidden">
            <a:xfrm>
              <a:off x="3466" y="1356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 dirty="0">
                <a:ea typeface="ＭＳ Ｐゴシック" charset="0"/>
                <a:cs typeface="+mn-cs"/>
              </a:endParaRPr>
            </a:p>
          </p:txBody>
        </p:sp>
        <p:sp>
          <p:nvSpPr>
            <p:cNvPr id="129" name="Oval 127"/>
            <p:cNvSpPr>
              <a:spLocks noChangeArrowheads="1"/>
            </p:cNvSpPr>
            <p:nvPr/>
          </p:nvSpPr>
          <p:spPr bwMode="hidden">
            <a:xfrm>
              <a:off x="2852" y="1228"/>
              <a:ext cx="106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 dirty="0">
                <a:ea typeface="ＭＳ Ｐゴシック" charset="0"/>
                <a:cs typeface="+mn-cs"/>
              </a:endParaRPr>
            </a:p>
          </p:txBody>
        </p:sp>
        <p:sp>
          <p:nvSpPr>
            <p:cNvPr id="130" name="Oval 128"/>
            <p:cNvSpPr>
              <a:spLocks noChangeArrowheads="1"/>
            </p:cNvSpPr>
            <p:nvPr/>
          </p:nvSpPr>
          <p:spPr bwMode="hidden">
            <a:xfrm>
              <a:off x="2678" y="1109"/>
              <a:ext cx="106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 dirty="0">
                <a:ea typeface="ＭＳ Ｐゴシック" charset="0"/>
                <a:cs typeface="+mn-cs"/>
              </a:endParaRPr>
            </a:p>
          </p:txBody>
        </p:sp>
        <p:sp>
          <p:nvSpPr>
            <p:cNvPr id="131" name="Oval 129"/>
            <p:cNvSpPr>
              <a:spLocks noChangeArrowheads="1"/>
            </p:cNvSpPr>
            <p:nvPr/>
          </p:nvSpPr>
          <p:spPr bwMode="hidden">
            <a:xfrm>
              <a:off x="2859" y="1045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 dirty="0">
                <a:ea typeface="ＭＳ Ｐゴシック" charset="0"/>
                <a:cs typeface="+mn-cs"/>
              </a:endParaRPr>
            </a:p>
          </p:txBody>
        </p:sp>
        <p:sp>
          <p:nvSpPr>
            <p:cNvPr id="132" name="Oval 130"/>
            <p:cNvSpPr>
              <a:spLocks noChangeArrowheads="1"/>
            </p:cNvSpPr>
            <p:nvPr/>
          </p:nvSpPr>
          <p:spPr bwMode="hidden">
            <a:xfrm>
              <a:off x="1942" y="1040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 dirty="0">
                <a:ea typeface="ＭＳ Ｐゴシック" charset="0"/>
                <a:cs typeface="+mn-cs"/>
              </a:endParaRPr>
            </a:p>
          </p:txBody>
        </p:sp>
        <p:sp>
          <p:nvSpPr>
            <p:cNvPr id="133" name="Oval 131"/>
            <p:cNvSpPr>
              <a:spLocks noChangeArrowheads="1"/>
            </p:cNvSpPr>
            <p:nvPr/>
          </p:nvSpPr>
          <p:spPr bwMode="hidden">
            <a:xfrm>
              <a:off x="1088" y="1277"/>
              <a:ext cx="106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 dirty="0">
                <a:ea typeface="ＭＳ Ｐゴシック" charset="0"/>
                <a:cs typeface="+mn-cs"/>
              </a:endParaRPr>
            </a:p>
          </p:txBody>
        </p:sp>
        <p:sp>
          <p:nvSpPr>
            <p:cNvPr id="134" name="Oval 132"/>
            <p:cNvSpPr>
              <a:spLocks noChangeArrowheads="1"/>
            </p:cNvSpPr>
            <p:nvPr/>
          </p:nvSpPr>
          <p:spPr bwMode="hidden">
            <a:xfrm>
              <a:off x="827" y="1350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 dirty="0">
                <a:ea typeface="ＭＳ Ｐゴシック" charset="0"/>
                <a:cs typeface="+mn-cs"/>
              </a:endParaRPr>
            </a:p>
          </p:txBody>
        </p:sp>
        <p:sp>
          <p:nvSpPr>
            <p:cNvPr id="135" name="Oval 133"/>
            <p:cNvSpPr>
              <a:spLocks noChangeArrowheads="1"/>
            </p:cNvSpPr>
            <p:nvPr/>
          </p:nvSpPr>
          <p:spPr bwMode="hidden">
            <a:xfrm>
              <a:off x="537" y="1428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 dirty="0">
                <a:ea typeface="ＭＳ Ｐゴシック" charset="0"/>
                <a:cs typeface="+mn-cs"/>
              </a:endParaRPr>
            </a:p>
          </p:txBody>
        </p:sp>
        <p:sp>
          <p:nvSpPr>
            <p:cNvPr id="136" name="Oval 134"/>
            <p:cNvSpPr>
              <a:spLocks noChangeArrowheads="1"/>
            </p:cNvSpPr>
            <p:nvPr/>
          </p:nvSpPr>
          <p:spPr bwMode="hidden">
            <a:xfrm>
              <a:off x="635" y="1060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 dirty="0">
                <a:ea typeface="ＭＳ Ｐゴシック" charset="0"/>
                <a:cs typeface="+mn-cs"/>
              </a:endParaRPr>
            </a:p>
          </p:txBody>
        </p:sp>
        <p:sp>
          <p:nvSpPr>
            <p:cNvPr id="137" name="Oval 135"/>
            <p:cNvSpPr>
              <a:spLocks noChangeArrowheads="1"/>
            </p:cNvSpPr>
            <p:nvPr/>
          </p:nvSpPr>
          <p:spPr bwMode="hidden">
            <a:xfrm>
              <a:off x="1540" y="1050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 dirty="0">
                <a:ea typeface="ＭＳ Ｐゴシック" charset="0"/>
                <a:cs typeface="+mn-cs"/>
              </a:endParaRPr>
            </a:p>
          </p:txBody>
        </p:sp>
        <p:sp>
          <p:nvSpPr>
            <p:cNvPr id="138" name="Oval 136"/>
            <p:cNvSpPr>
              <a:spLocks noChangeArrowheads="1"/>
            </p:cNvSpPr>
            <p:nvPr/>
          </p:nvSpPr>
          <p:spPr bwMode="hidden">
            <a:xfrm>
              <a:off x="1120" y="1063"/>
              <a:ext cx="105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 dirty="0">
                <a:ea typeface="ＭＳ Ｐゴシック" charset="0"/>
                <a:cs typeface="+mn-cs"/>
              </a:endParaRPr>
            </a:p>
          </p:txBody>
        </p:sp>
        <p:sp>
          <p:nvSpPr>
            <p:cNvPr id="139" name="Oval 137"/>
            <p:cNvSpPr>
              <a:spLocks noChangeArrowheads="1"/>
            </p:cNvSpPr>
            <p:nvPr/>
          </p:nvSpPr>
          <p:spPr bwMode="hidden">
            <a:xfrm>
              <a:off x="4131" y="1284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 dirty="0">
                <a:ea typeface="ＭＳ Ｐゴシック" charset="0"/>
                <a:cs typeface="+mn-cs"/>
              </a:endParaRPr>
            </a:p>
          </p:txBody>
        </p:sp>
        <p:sp>
          <p:nvSpPr>
            <p:cNvPr id="140" name="Oval 138"/>
            <p:cNvSpPr>
              <a:spLocks noChangeArrowheads="1"/>
            </p:cNvSpPr>
            <p:nvPr/>
          </p:nvSpPr>
          <p:spPr bwMode="hidden">
            <a:xfrm>
              <a:off x="3477" y="1163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 dirty="0">
                <a:ea typeface="ＭＳ Ｐゴシック" charset="0"/>
                <a:cs typeface="+mn-cs"/>
              </a:endParaRPr>
            </a:p>
          </p:txBody>
        </p:sp>
        <p:sp>
          <p:nvSpPr>
            <p:cNvPr id="141" name="Oval 139"/>
            <p:cNvSpPr>
              <a:spLocks noChangeArrowheads="1"/>
            </p:cNvSpPr>
            <p:nvPr/>
          </p:nvSpPr>
          <p:spPr bwMode="hidden">
            <a:xfrm>
              <a:off x="3315" y="1229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 dirty="0">
                <a:ea typeface="ＭＳ Ｐゴシック" charset="0"/>
                <a:cs typeface="+mn-cs"/>
              </a:endParaRPr>
            </a:p>
          </p:txBody>
        </p:sp>
        <p:sp>
          <p:nvSpPr>
            <p:cNvPr id="142" name="Oval 140"/>
            <p:cNvSpPr>
              <a:spLocks noChangeArrowheads="1"/>
            </p:cNvSpPr>
            <p:nvPr/>
          </p:nvSpPr>
          <p:spPr bwMode="hidden">
            <a:xfrm>
              <a:off x="3174" y="1112"/>
              <a:ext cx="112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 dirty="0">
                <a:ea typeface="ＭＳ Ｐゴシック" charset="0"/>
                <a:cs typeface="+mn-cs"/>
              </a:endParaRPr>
            </a:p>
          </p:txBody>
        </p:sp>
        <p:sp>
          <p:nvSpPr>
            <p:cNvPr id="143" name="Oval 141"/>
            <p:cNvSpPr>
              <a:spLocks noChangeArrowheads="1"/>
            </p:cNvSpPr>
            <p:nvPr/>
          </p:nvSpPr>
          <p:spPr bwMode="hidden">
            <a:xfrm>
              <a:off x="2396" y="1051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 dirty="0">
                <a:ea typeface="ＭＳ Ｐゴシック" charset="0"/>
                <a:cs typeface="+mn-cs"/>
              </a:endParaRPr>
            </a:p>
          </p:txBody>
        </p:sp>
        <p:sp>
          <p:nvSpPr>
            <p:cNvPr id="144" name="Oval 142"/>
            <p:cNvSpPr>
              <a:spLocks noChangeArrowheads="1"/>
            </p:cNvSpPr>
            <p:nvPr/>
          </p:nvSpPr>
          <p:spPr bwMode="hidden">
            <a:xfrm>
              <a:off x="2769" y="1446"/>
              <a:ext cx="111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 dirty="0">
                <a:ea typeface="ＭＳ Ｐゴシック" charset="0"/>
                <a:cs typeface="+mn-cs"/>
              </a:endParaRPr>
            </a:p>
          </p:txBody>
        </p:sp>
        <p:sp>
          <p:nvSpPr>
            <p:cNvPr id="145" name="Oval 143"/>
            <p:cNvSpPr>
              <a:spLocks noChangeArrowheads="1"/>
            </p:cNvSpPr>
            <p:nvPr/>
          </p:nvSpPr>
          <p:spPr bwMode="hidden">
            <a:xfrm>
              <a:off x="2656" y="1294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 dirty="0">
                <a:ea typeface="ＭＳ Ｐゴシック" charset="0"/>
                <a:cs typeface="+mn-cs"/>
              </a:endParaRPr>
            </a:p>
          </p:txBody>
        </p:sp>
        <p:sp>
          <p:nvSpPr>
            <p:cNvPr id="146" name="Oval 144"/>
            <p:cNvSpPr>
              <a:spLocks noChangeArrowheads="1"/>
            </p:cNvSpPr>
            <p:nvPr/>
          </p:nvSpPr>
          <p:spPr bwMode="hidden">
            <a:xfrm>
              <a:off x="2501" y="1159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 dirty="0">
                <a:ea typeface="ＭＳ Ｐゴシック" charset="0"/>
                <a:cs typeface="+mn-cs"/>
              </a:endParaRPr>
            </a:p>
          </p:txBody>
        </p:sp>
        <p:sp>
          <p:nvSpPr>
            <p:cNvPr id="147" name="Oval 145"/>
            <p:cNvSpPr>
              <a:spLocks noChangeArrowheads="1"/>
            </p:cNvSpPr>
            <p:nvPr/>
          </p:nvSpPr>
          <p:spPr bwMode="hidden">
            <a:xfrm>
              <a:off x="2222" y="1101"/>
              <a:ext cx="112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 dirty="0">
                <a:ea typeface="ＭＳ Ｐゴシック" charset="0"/>
                <a:cs typeface="+mn-cs"/>
              </a:endParaRPr>
            </a:p>
          </p:txBody>
        </p:sp>
        <p:sp>
          <p:nvSpPr>
            <p:cNvPr id="148" name="Oval 146"/>
            <p:cNvSpPr>
              <a:spLocks noChangeArrowheads="1"/>
            </p:cNvSpPr>
            <p:nvPr/>
          </p:nvSpPr>
          <p:spPr bwMode="hidden">
            <a:xfrm>
              <a:off x="2029" y="1162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 dirty="0">
                <a:ea typeface="ＭＳ Ｐゴシック" charset="0"/>
                <a:cs typeface="+mn-cs"/>
              </a:endParaRPr>
            </a:p>
          </p:txBody>
        </p:sp>
        <p:sp>
          <p:nvSpPr>
            <p:cNvPr id="149" name="Oval 147"/>
            <p:cNvSpPr>
              <a:spLocks noChangeArrowheads="1"/>
            </p:cNvSpPr>
            <p:nvPr/>
          </p:nvSpPr>
          <p:spPr bwMode="hidden">
            <a:xfrm>
              <a:off x="1875" y="1356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 dirty="0">
                <a:ea typeface="ＭＳ Ｐゴシック" charset="0"/>
                <a:cs typeface="+mn-cs"/>
              </a:endParaRPr>
            </a:p>
          </p:txBody>
        </p:sp>
        <p:sp>
          <p:nvSpPr>
            <p:cNvPr id="150" name="Oval 148"/>
            <p:cNvSpPr>
              <a:spLocks noChangeArrowheads="1"/>
            </p:cNvSpPr>
            <p:nvPr/>
          </p:nvSpPr>
          <p:spPr bwMode="hidden">
            <a:xfrm>
              <a:off x="1809" y="1223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 dirty="0">
                <a:ea typeface="ＭＳ Ｐゴシック" charset="0"/>
                <a:cs typeface="+mn-cs"/>
              </a:endParaRPr>
            </a:p>
          </p:txBody>
        </p:sp>
        <p:sp>
          <p:nvSpPr>
            <p:cNvPr id="151" name="Oval 149"/>
            <p:cNvSpPr>
              <a:spLocks noChangeArrowheads="1"/>
            </p:cNvSpPr>
            <p:nvPr/>
          </p:nvSpPr>
          <p:spPr bwMode="hidden">
            <a:xfrm>
              <a:off x="1738" y="1098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 dirty="0">
                <a:ea typeface="ＭＳ Ｐゴシック" charset="0"/>
                <a:cs typeface="+mn-cs"/>
              </a:endParaRPr>
            </a:p>
          </p:txBody>
        </p:sp>
        <p:sp>
          <p:nvSpPr>
            <p:cNvPr id="152" name="Oval 150"/>
            <p:cNvSpPr>
              <a:spLocks noChangeArrowheads="1"/>
            </p:cNvSpPr>
            <p:nvPr/>
          </p:nvSpPr>
          <p:spPr bwMode="hidden">
            <a:xfrm>
              <a:off x="1583" y="1289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 dirty="0">
                <a:ea typeface="ＭＳ Ｐゴシック" charset="0"/>
                <a:cs typeface="+mn-cs"/>
              </a:endParaRPr>
            </a:p>
          </p:txBody>
        </p:sp>
        <p:sp>
          <p:nvSpPr>
            <p:cNvPr id="153" name="Oval 151"/>
            <p:cNvSpPr>
              <a:spLocks noChangeArrowheads="1"/>
            </p:cNvSpPr>
            <p:nvPr/>
          </p:nvSpPr>
          <p:spPr bwMode="hidden">
            <a:xfrm>
              <a:off x="1379" y="1343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 dirty="0">
                <a:ea typeface="ＭＳ Ｐゴシック" charset="0"/>
                <a:cs typeface="+mn-cs"/>
              </a:endParaRPr>
            </a:p>
          </p:txBody>
        </p:sp>
        <p:sp>
          <p:nvSpPr>
            <p:cNvPr id="154" name="Oval 152"/>
            <p:cNvSpPr>
              <a:spLocks noChangeArrowheads="1"/>
            </p:cNvSpPr>
            <p:nvPr/>
          </p:nvSpPr>
          <p:spPr bwMode="hidden">
            <a:xfrm>
              <a:off x="1529" y="1156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 dirty="0">
                <a:ea typeface="ＭＳ Ｐゴシック" charset="0"/>
                <a:cs typeface="+mn-cs"/>
              </a:endParaRPr>
            </a:p>
          </p:txBody>
        </p:sp>
        <p:sp>
          <p:nvSpPr>
            <p:cNvPr id="155" name="Oval 153"/>
            <p:cNvSpPr>
              <a:spLocks noChangeArrowheads="1"/>
            </p:cNvSpPr>
            <p:nvPr/>
          </p:nvSpPr>
          <p:spPr bwMode="hidden">
            <a:xfrm>
              <a:off x="1294" y="1222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 dirty="0">
                <a:ea typeface="ＭＳ Ｐゴシック" charset="0"/>
                <a:cs typeface="+mn-cs"/>
              </a:endParaRPr>
            </a:p>
          </p:txBody>
        </p:sp>
        <p:sp>
          <p:nvSpPr>
            <p:cNvPr id="156" name="Oval 154"/>
            <p:cNvSpPr>
              <a:spLocks noChangeArrowheads="1"/>
            </p:cNvSpPr>
            <p:nvPr/>
          </p:nvSpPr>
          <p:spPr bwMode="hidden">
            <a:xfrm>
              <a:off x="1314" y="1112"/>
              <a:ext cx="112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 dirty="0">
                <a:ea typeface="ＭＳ Ｐゴシック" charset="0"/>
                <a:cs typeface="+mn-cs"/>
              </a:endParaRPr>
            </a:p>
          </p:txBody>
        </p:sp>
        <p:sp>
          <p:nvSpPr>
            <p:cNvPr id="157" name="Oval 155"/>
            <p:cNvSpPr>
              <a:spLocks noChangeArrowheads="1"/>
            </p:cNvSpPr>
            <p:nvPr/>
          </p:nvSpPr>
          <p:spPr bwMode="hidden">
            <a:xfrm>
              <a:off x="1082" y="1166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 dirty="0">
                <a:ea typeface="ＭＳ Ｐゴシック" charset="0"/>
                <a:cs typeface="+mn-cs"/>
              </a:endParaRPr>
            </a:p>
          </p:txBody>
        </p:sp>
        <p:sp>
          <p:nvSpPr>
            <p:cNvPr id="158" name="Oval 156"/>
            <p:cNvSpPr>
              <a:spLocks noChangeArrowheads="1"/>
            </p:cNvSpPr>
            <p:nvPr/>
          </p:nvSpPr>
          <p:spPr bwMode="hidden">
            <a:xfrm>
              <a:off x="877" y="1121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 dirty="0">
                <a:ea typeface="ＭＳ Ｐゴシック" charset="0"/>
                <a:cs typeface="+mn-cs"/>
              </a:endParaRPr>
            </a:p>
          </p:txBody>
        </p:sp>
        <p:sp>
          <p:nvSpPr>
            <p:cNvPr id="159" name="Oval 157"/>
            <p:cNvSpPr>
              <a:spLocks noChangeArrowheads="1"/>
            </p:cNvSpPr>
            <p:nvPr/>
          </p:nvSpPr>
          <p:spPr bwMode="hidden">
            <a:xfrm>
              <a:off x="875" y="1216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 dirty="0">
                <a:ea typeface="ＭＳ Ｐゴシック" charset="0"/>
                <a:cs typeface="+mn-cs"/>
              </a:endParaRPr>
            </a:p>
          </p:txBody>
        </p:sp>
        <p:sp>
          <p:nvSpPr>
            <p:cNvPr id="160" name="Oval 158"/>
            <p:cNvSpPr>
              <a:spLocks noChangeArrowheads="1"/>
            </p:cNvSpPr>
            <p:nvPr/>
          </p:nvSpPr>
          <p:spPr bwMode="hidden">
            <a:xfrm>
              <a:off x="680" y="1170"/>
              <a:ext cx="112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 dirty="0">
                <a:ea typeface="ＭＳ Ｐゴシック" charset="0"/>
                <a:cs typeface="+mn-cs"/>
              </a:endParaRPr>
            </a:p>
          </p:txBody>
        </p:sp>
        <p:sp>
          <p:nvSpPr>
            <p:cNvPr id="161" name="Oval 159"/>
            <p:cNvSpPr>
              <a:spLocks noChangeArrowheads="1"/>
            </p:cNvSpPr>
            <p:nvPr/>
          </p:nvSpPr>
          <p:spPr bwMode="hidden">
            <a:xfrm>
              <a:off x="411" y="1232"/>
              <a:ext cx="111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 dirty="0">
                <a:ea typeface="ＭＳ Ｐゴシック" charset="0"/>
                <a:cs typeface="+mn-cs"/>
              </a:endParaRPr>
            </a:p>
          </p:txBody>
        </p:sp>
        <p:sp>
          <p:nvSpPr>
            <p:cNvPr id="162" name="Oval 160"/>
            <p:cNvSpPr>
              <a:spLocks noChangeArrowheads="1"/>
            </p:cNvSpPr>
            <p:nvPr/>
          </p:nvSpPr>
          <p:spPr bwMode="hidden">
            <a:xfrm>
              <a:off x="434" y="1100"/>
              <a:ext cx="112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 dirty="0">
                <a:ea typeface="ＭＳ Ｐゴシック" charset="0"/>
                <a:cs typeface="+mn-cs"/>
              </a:endParaRPr>
            </a:p>
          </p:txBody>
        </p:sp>
        <p:sp>
          <p:nvSpPr>
            <p:cNvPr id="163" name="Oval 161"/>
            <p:cNvSpPr>
              <a:spLocks noChangeArrowheads="1"/>
            </p:cNvSpPr>
            <p:nvPr/>
          </p:nvSpPr>
          <p:spPr bwMode="hidden">
            <a:xfrm>
              <a:off x="119" y="1312"/>
              <a:ext cx="111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 dirty="0">
                <a:ea typeface="ＭＳ Ｐゴシック" charset="0"/>
                <a:cs typeface="+mn-cs"/>
              </a:endParaRPr>
            </a:p>
          </p:txBody>
        </p:sp>
        <p:sp>
          <p:nvSpPr>
            <p:cNvPr id="164" name="Oval 162"/>
            <p:cNvSpPr>
              <a:spLocks noChangeArrowheads="1"/>
            </p:cNvSpPr>
            <p:nvPr/>
          </p:nvSpPr>
          <p:spPr bwMode="hidden">
            <a:xfrm>
              <a:off x="858" y="1001"/>
              <a:ext cx="101" cy="38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 dirty="0">
                <a:ea typeface="ＭＳ Ｐゴシック" charset="0"/>
                <a:cs typeface="+mn-cs"/>
              </a:endParaRPr>
            </a:p>
          </p:txBody>
        </p:sp>
        <p:sp>
          <p:nvSpPr>
            <p:cNvPr id="165" name="Oval 163"/>
            <p:cNvSpPr>
              <a:spLocks noChangeArrowheads="1"/>
            </p:cNvSpPr>
            <p:nvPr/>
          </p:nvSpPr>
          <p:spPr bwMode="hidden">
            <a:xfrm>
              <a:off x="1341" y="1013"/>
              <a:ext cx="101" cy="3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 dirty="0">
                <a:ea typeface="ＭＳ Ｐゴシック" charset="0"/>
                <a:cs typeface="+mn-cs"/>
              </a:endParaRPr>
            </a:p>
          </p:txBody>
        </p:sp>
        <p:sp>
          <p:nvSpPr>
            <p:cNvPr id="166" name="Oval 164"/>
            <p:cNvSpPr>
              <a:spLocks noChangeArrowheads="1"/>
            </p:cNvSpPr>
            <p:nvPr/>
          </p:nvSpPr>
          <p:spPr bwMode="hidden">
            <a:xfrm>
              <a:off x="1739" y="1008"/>
              <a:ext cx="101" cy="38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 dirty="0">
                <a:ea typeface="ＭＳ Ｐゴシック" charset="0"/>
                <a:cs typeface="+mn-cs"/>
              </a:endParaRPr>
            </a:p>
          </p:txBody>
        </p:sp>
        <p:sp>
          <p:nvSpPr>
            <p:cNvPr id="167" name="Oval 165"/>
            <p:cNvSpPr>
              <a:spLocks noChangeArrowheads="1"/>
            </p:cNvSpPr>
            <p:nvPr/>
          </p:nvSpPr>
          <p:spPr bwMode="hidden">
            <a:xfrm>
              <a:off x="2116" y="1001"/>
              <a:ext cx="100" cy="3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 dirty="0">
                <a:ea typeface="ＭＳ Ｐゴシック" charset="0"/>
                <a:cs typeface="+mn-cs"/>
              </a:endParaRPr>
            </a:p>
          </p:txBody>
        </p:sp>
        <p:sp>
          <p:nvSpPr>
            <p:cNvPr id="168" name="Oval 166"/>
            <p:cNvSpPr>
              <a:spLocks noChangeArrowheads="1"/>
            </p:cNvSpPr>
            <p:nvPr/>
          </p:nvSpPr>
          <p:spPr bwMode="hidden">
            <a:xfrm>
              <a:off x="2320" y="941"/>
              <a:ext cx="101" cy="3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 dirty="0">
                <a:ea typeface="ＭＳ Ｐゴシック" charset="0"/>
                <a:cs typeface="+mn-cs"/>
              </a:endParaRPr>
            </a:p>
          </p:txBody>
        </p:sp>
        <p:sp>
          <p:nvSpPr>
            <p:cNvPr id="169" name="Oval 167"/>
            <p:cNvSpPr>
              <a:spLocks noChangeArrowheads="1"/>
            </p:cNvSpPr>
            <p:nvPr/>
          </p:nvSpPr>
          <p:spPr bwMode="hidden">
            <a:xfrm>
              <a:off x="2601" y="995"/>
              <a:ext cx="101" cy="3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 dirty="0">
                <a:ea typeface="ＭＳ Ｐゴシック" charset="0"/>
                <a:cs typeface="+mn-cs"/>
              </a:endParaRPr>
            </a:p>
          </p:txBody>
        </p:sp>
        <p:sp>
          <p:nvSpPr>
            <p:cNvPr id="170" name="Oval 168"/>
            <p:cNvSpPr>
              <a:spLocks noChangeArrowheads="1"/>
            </p:cNvSpPr>
            <p:nvPr/>
          </p:nvSpPr>
          <p:spPr bwMode="hidden">
            <a:xfrm>
              <a:off x="1667" y="1420"/>
              <a:ext cx="106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 dirty="0">
                <a:ea typeface="ＭＳ Ｐゴシック" charset="0"/>
                <a:cs typeface="+mn-cs"/>
              </a:endParaRPr>
            </a:p>
          </p:txBody>
        </p:sp>
        <p:sp>
          <p:nvSpPr>
            <p:cNvPr id="171" name="Oval 169"/>
            <p:cNvSpPr>
              <a:spLocks noChangeArrowheads="1"/>
            </p:cNvSpPr>
            <p:nvPr/>
          </p:nvSpPr>
          <p:spPr bwMode="hidden">
            <a:xfrm>
              <a:off x="2557" y="1516"/>
              <a:ext cx="123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 dirty="0">
                <a:ea typeface="ＭＳ Ｐゴシック" charset="0"/>
                <a:cs typeface="+mn-cs"/>
              </a:endParaRPr>
            </a:p>
          </p:txBody>
        </p:sp>
        <p:sp>
          <p:nvSpPr>
            <p:cNvPr id="172" name="Oval 170"/>
            <p:cNvSpPr>
              <a:spLocks noChangeArrowheads="1"/>
            </p:cNvSpPr>
            <p:nvPr/>
          </p:nvSpPr>
          <p:spPr bwMode="hidden">
            <a:xfrm>
              <a:off x="3619" y="1287"/>
              <a:ext cx="112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 dirty="0">
                <a:ea typeface="ＭＳ Ｐゴシック" charset="0"/>
                <a:cs typeface="+mn-cs"/>
              </a:endParaRPr>
            </a:p>
          </p:txBody>
        </p:sp>
        <p:sp>
          <p:nvSpPr>
            <p:cNvPr id="173" name="Oval 171"/>
            <p:cNvSpPr>
              <a:spLocks noChangeArrowheads="1"/>
            </p:cNvSpPr>
            <p:nvPr/>
          </p:nvSpPr>
          <p:spPr bwMode="hidden">
            <a:xfrm>
              <a:off x="3791" y="1212"/>
              <a:ext cx="111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 dirty="0">
                <a:ea typeface="ＭＳ Ｐゴシック" charset="0"/>
                <a:cs typeface="+mn-cs"/>
              </a:endParaRPr>
            </a:p>
          </p:txBody>
        </p:sp>
        <p:sp>
          <p:nvSpPr>
            <p:cNvPr id="174" name="Oval 172"/>
            <p:cNvSpPr>
              <a:spLocks noChangeArrowheads="1"/>
            </p:cNvSpPr>
            <p:nvPr/>
          </p:nvSpPr>
          <p:spPr bwMode="hidden">
            <a:xfrm>
              <a:off x="2134" y="908"/>
              <a:ext cx="79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 dirty="0">
                <a:ea typeface="ＭＳ Ｐゴシック" charset="0"/>
                <a:cs typeface="+mn-cs"/>
              </a:endParaRPr>
            </a:p>
          </p:txBody>
        </p:sp>
        <p:sp>
          <p:nvSpPr>
            <p:cNvPr id="175" name="Oval 173"/>
            <p:cNvSpPr>
              <a:spLocks noChangeArrowheads="1"/>
            </p:cNvSpPr>
            <p:nvPr/>
          </p:nvSpPr>
          <p:spPr bwMode="hidden">
            <a:xfrm>
              <a:off x="1264" y="908"/>
              <a:ext cx="79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 dirty="0">
                <a:ea typeface="ＭＳ Ｐゴシック" charset="0"/>
                <a:cs typeface="+mn-cs"/>
              </a:endParaRPr>
            </a:p>
          </p:txBody>
        </p:sp>
        <p:sp>
          <p:nvSpPr>
            <p:cNvPr id="176" name="Oval 174"/>
            <p:cNvSpPr>
              <a:spLocks noChangeArrowheads="1"/>
            </p:cNvSpPr>
            <p:nvPr/>
          </p:nvSpPr>
          <p:spPr bwMode="hidden">
            <a:xfrm>
              <a:off x="1471" y="869"/>
              <a:ext cx="79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 dirty="0">
                <a:ea typeface="ＭＳ Ｐゴシック" charset="0"/>
                <a:cs typeface="+mn-cs"/>
              </a:endParaRPr>
            </a:p>
          </p:txBody>
        </p:sp>
        <p:sp>
          <p:nvSpPr>
            <p:cNvPr id="177" name="Oval 175"/>
            <p:cNvSpPr>
              <a:spLocks noChangeArrowheads="1"/>
            </p:cNvSpPr>
            <p:nvPr/>
          </p:nvSpPr>
          <p:spPr bwMode="hidden">
            <a:xfrm>
              <a:off x="1650" y="824"/>
              <a:ext cx="83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 dirty="0">
                <a:ea typeface="ＭＳ Ｐゴシック" charset="0"/>
                <a:cs typeface="+mn-cs"/>
              </a:endParaRPr>
            </a:p>
          </p:txBody>
        </p:sp>
        <p:sp>
          <p:nvSpPr>
            <p:cNvPr id="178" name="Oval 176"/>
            <p:cNvSpPr>
              <a:spLocks noChangeArrowheads="1"/>
            </p:cNvSpPr>
            <p:nvPr/>
          </p:nvSpPr>
          <p:spPr bwMode="hidden">
            <a:xfrm>
              <a:off x="1918" y="869"/>
              <a:ext cx="84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 dirty="0">
                <a:ea typeface="ＭＳ Ｐゴシック" charset="0"/>
                <a:cs typeface="+mn-cs"/>
              </a:endParaRPr>
            </a:p>
          </p:txBody>
        </p:sp>
        <p:sp>
          <p:nvSpPr>
            <p:cNvPr id="179" name="Oval 177"/>
            <p:cNvSpPr>
              <a:spLocks noChangeArrowheads="1"/>
            </p:cNvSpPr>
            <p:nvPr/>
          </p:nvSpPr>
          <p:spPr bwMode="hidden">
            <a:xfrm>
              <a:off x="1720" y="923"/>
              <a:ext cx="83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 dirty="0">
                <a:ea typeface="ＭＳ Ｐゴシック" charset="0"/>
                <a:cs typeface="+mn-cs"/>
              </a:endParaRPr>
            </a:p>
          </p:txBody>
        </p:sp>
        <p:sp>
          <p:nvSpPr>
            <p:cNvPr id="180" name="Oval 178"/>
            <p:cNvSpPr>
              <a:spLocks noChangeArrowheads="1"/>
            </p:cNvSpPr>
            <p:nvPr/>
          </p:nvSpPr>
          <p:spPr bwMode="hidden">
            <a:xfrm>
              <a:off x="1913" y="957"/>
              <a:ext cx="95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 dirty="0">
                <a:ea typeface="ＭＳ Ｐゴシック" charset="0"/>
                <a:cs typeface="+mn-cs"/>
              </a:endParaRPr>
            </a:p>
          </p:txBody>
        </p:sp>
        <p:sp>
          <p:nvSpPr>
            <p:cNvPr id="181" name="Oval 179"/>
            <p:cNvSpPr>
              <a:spLocks noChangeArrowheads="1"/>
            </p:cNvSpPr>
            <p:nvPr/>
          </p:nvSpPr>
          <p:spPr bwMode="hidden">
            <a:xfrm>
              <a:off x="1541" y="962"/>
              <a:ext cx="89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 dirty="0">
                <a:ea typeface="ＭＳ Ｐゴシック" charset="0"/>
                <a:cs typeface="+mn-cs"/>
              </a:endParaRPr>
            </a:p>
          </p:txBody>
        </p:sp>
        <p:sp>
          <p:nvSpPr>
            <p:cNvPr id="182" name="Oval 180"/>
            <p:cNvSpPr>
              <a:spLocks noChangeArrowheads="1"/>
            </p:cNvSpPr>
            <p:nvPr/>
          </p:nvSpPr>
          <p:spPr bwMode="hidden">
            <a:xfrm>
              <a:off x="1076" y="953"/>
              <a:ext cx="10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 dirty="0">
                <a:ea typeface="ＭＳ Ｐゴシック" charset="0"/>
                <a:cs typeface="+mn-cs"/>
              </a:endParaRPr>
            </a:p>
          </p:txBody>
        </p:sp>
        <p:sp>
          <p:nvSpPr>
            <p:cNvPr id="183" name="Oval 181"/>
            <p:cNvSpPr>
              <a:spLocks noChangeArrowheads="1"/>
            </p:cNvSpPr>
            <p:nvPr/>
          </p:nvSpPr>
          <p:spPr bwMode="hidden">
            <a:xfrm>
              <a:off x="1983" y="4027"/>
              <a:ext cx="195" cy="105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 dirty="0">
                <a:ea typeface="ＭＳ Ｐゴシック" charset="0"/>
                <a:cs typeface="+mn-cs"/>
              </a:endParaRPr>
            </a:p>
          </p:txBody>
        </p:sp>
        <p:sp>
          <p:nvSpPr>
            <p:cNvPr id="184" name="Oval 182"/>
            <p:cNvSpPr>
              <a:spLocks noChangeArrowheads="1"/>
            </p:cNvSpPr>
            <p:nvPr/>
          </p:nvSpPr>
          <p:spPr bwMode="hidden">
            <a:xfrm>
              <a:off x="2460" y="3671"/>
              <a:ext cx="196" cy="11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 dirty="0">
                <a:ea typeface="ＭＳ Ｐゴシック" charset="0"/>
                <a:cs typeface="+mn-cs"/>
              </a:endParaRPr>
            </a:p>
          </p:txBody>
        </p:sp>
        <p:sp>
          <p:nvSpPr>
            <p:cNvPr id="185" name="Oval 183"/>
            <p:cNvSpPr>
              <a:spLocks noChangeArrowheads="1"/>
            </p:cNvSpPr>
            <p:nvPr/>
          </p:nvSpPr>
          <p:spPr bwMode="hidden">
            <a:xfrm>
              <a:off x="3238" y="3121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 dirty="0">
                <a:ea typeface="ＭＳ Ｐゴシック" charset="0"/>
                <a:cs typeface="+mn-cs"/>
              </a:endParaRPr>
            </a:p>
          </p:txBody>
        </p:sp>
        <p:sp>
          <p:nvSpPr>
            <p:cNvPr id="186" name="Oval 184"/>
            <p:cNvSpPr>
              <a:spLocks noChangeArrowheads="1"/>
            </p:cNvSpPr>
            <p:nvPr/>
          </p:nvSpPr>
          <p:spPr bwMode="hidden">
            <a:xfrm>
              <a:off x="3550" y="2880"/>
              <a:ext cx="157" cy="89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 dirty="0">
                <a:ea typeface="ＭＳ Ｐゴシック" charset="0"/>
                <a:cs typeface="+mn-cs"/>
              </a:endParaRPr>
            </a:p>
          </p:txBody>
        </p:sp>
        <p:sp>
          <p:nvSpPr>
            <p:cNvPr id="187" name="Oval 185"/>
            <p:cNvSpPr>
              <a:spLocks noChangeArrowheads="1"/>
            </p:cNvSpPr>
            <p:nvPr/>
          </p:nvSpPr>
          <p:spPr bwMode="hidden">
            <a:xfrm>
              <a:off x="2892" y="3377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 dirty="0">
                <a:ea typeface="ＭＳ Ｐゴシック" charset="0"/>
                <a:cs typeface="+mn-cs"/>
              </a:endParaRPr>
            </a:p>
          </p:txBody>
        </p:sp>
        <p:sp>
          <p:nvSpPr>
            <p:cNvPr id="188" name="Oval 186"/>
            <p:cNvSpPr>
              <a:spLocks noChangeArrowheads="1"/>
            </p:cNvSpPr>
            <p:nvPr/>
          </p:nvSpPr>
          <p:spPr bwMode="hidden">
            <a:xfrm>
              <a:off x="3869" y="2657"/>
              <a:ext cx="151" cy="84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 dirty="0">
                <a:ea typeface="ＭＳ Ｐゴシック" charset="0"/>
                <a:cs typeface="+mn-cs"/>
              </a:endParaRPr>
            </a:p>
          </p:txBody>
        </p:sp>
        <p:sp>
          <p:nvSpPr>
            <p:cNvPr id="189" name="Oval 187"/>
            <p:cNvSpPr>
              <a:spLocks noChangeArrowheads="1"/>
            </p:cNvSpPr>
            <p:nvPr/>
          </p:nvSpPr>
          <p:spPr bwMode="hidden">
            <a:xfrm>
              <a:off x="4090" y="2475"/>
              <a:ext cx="156" cy="89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 dirty="0">
                <a:ea typeface="ＭＳ Ｐゴシック" charset="0"/>
                <a:cs typeface="+mn-cs"/>
              </a:endParaRPr>
            </a:p>
          </p:txBody>
        </p:sp>
        <p:sp>
          <p:nvSpPr>
            <p:cNvPr id="190" name="Oval 188"/>
            <p:cNvSpPr>
              <a:spLocks noChangeArrowheads="1"/>
            </p:cNvSpPr>
            <p:nvPr/>
          </p:nvSpPr>
          <p:spPr bwMode="hidden">
            <a:xfrm>
              <a:off x="4327" y="2314"/>
              <a:ext cx="134" cy="7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 dirty="0">
                <a:ea typeface="ＭＳ Ｐゴシック" charset="0"/>
                <a:cs typeface="+mn-cs"/>
              </a:endParaRPr>
            </a:p>
          </p:txBody>
        </p:sp>
        <p:sp>
          <p:nvSpPr>
            <p:cNvPr id="191" name="Oval 189"/>
            <p:cNvSpPr>
              <a:spLocks noChangeArrowheads="1"/>
            </p:cNvSpPr>
            <p:nvPr/>
          </p:nvSpPr>
          <p:spPr bwMode="hidden">
            <a:xfrm>
              <a:off x="4712" y="2022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 dirty="0">
                <a:ea typeface="ＭＳ Ｐゴシック" charset="0"/>
                <a:cs typeface="+mn-cs"/>
              </a:endParaRPr>
            </a:p>
          </p:txBody>
        </p:sp>
        <p:sp>
          <p:nvSpPr>
            <p:cNvPr id="192" name="Oval 190"/>
            <p:cNvSpPr>
              <a:spLocks noChangeArrowheads="1"/>
            </p:cNvSpPr>
            <p:nvPr/>
          </p:nvSpPr>
          <p:spPr bwMode="hidden">
            <a:xfrm>
              <a:off x="4533" y="2162"/>
              <a:ext cx="139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 dirty="0">
                <a:ea typeface="ＭＳ Ｐゴシック" charset="0"/>
                <a:cs typeface="+mn-cs"/>
              </a:endParaRPr>
            </a:p>
          </p:txBody>
        </p:sp>
        <p:sp>
          <p:nvSpPr>
            <p:cNvPr id="193" name="Oval 191"/>
            <p:cNvSpPr>
              <a:spLocks noChangeArrowheads="1"/>
            </p:cNvSpPr>
            <p:nvPr/>
          </p:nvSpPr>
          <p:spPr bwMode="hidden">
            <a:xfrm>
              <a:off x="4863" y="1920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 dirty="0">
                <a:ea typeface="ＭＳ Ｐゴシック" charset="0"/>
                <a:cs typeface="+mn-cs"/>
              </a:endParaRPr>
            </a:p>
          </p:txBody>
        </p:sp>
        <p:sp>
          <p:nvSpPr>
            <p:cNvPr id="194" name="Oval 192"/>
            <p:cNvSpPr>
              <a:spLocks noChangeArrowheads="1"/>
            </p:cNvSpPr>
            <p:nvPr/>
          </p:nvSpPr>
          <p:spPr bwMode="hidden">
            <a:xfrm>
              <a:off x="5009" y="1807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 dirty="0">
                <a:ea typeface="ＭＳ Ｐゴシック" charset="0"/>
                <a:cs typeface="+mn-cs"/>
              </a:endParaRPr>
            </a:p>
          </p:txBody>
        </p:sp>
        <p:sp>
          <p:nvSpPr>
            <p:cNvPr id="195" name="Oval 193"/>
            <p:cNvSpPr>
              <a:spLocks noChangeArrowheads="1"/>
            </p:cNvSpPr>
            <p:nvPr/>
          </p:nvSpPr>
          <p:spPr bwMode="hidden">
            <a:xfrm>
              <a:off x="5161" y="1702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 dirty="0">
                <a:ea typeface="ＭＳ Ｐゴシック" charset="0"/>
                <a:cs typeface="+mn-cs"/>
              </a:endParaRPr>
            </a:p>
          </p:txBody>
        </p:sp>
        <p:sp>
          <p:nvSpPr>
            <p:cNvPr id="196" name="Oval 194"/>
            <p:cNvSpPr>
              <a:spLocks noChangeArrowheads="1"/>
            </p:cNvSpPr>
            <p:nvPr/>
          </p:nvSpPr>
          <p:spPr bwMode="hidden">
            <a:xfrm>
              <a:off x="5277" y="1614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 dirty="0">
                <a:ea typeface="ＭＳ Ｐゴシック" charset="0"/>
                <a:cs typeface="+mn-cs"/>
              </a:endParaRPr>
            </a:p>
          </p:txBody>
        </p:sp>
        <p:sp>
          <p:nvSpPr>
            <p:cNvPr id="197" name="Oval 195"/>
            <p:cNvSpPr>
              <a:spLocks noChangeArrowheads="1"/>
            </p:cNvSpPr>
            <p:nvPr/>
          </p:nvSpPr>
          <p:spPr bwMode="hidden">
            <a:xfrm>
              <a:off x="5398" y="1521"/>
              <a:ext cx="123" cy="5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 dirty="0">
                <a:ea typeface="ＭＳ Ｐゴシック" charset="0"/>
                <a:cs typeface="+mn-cs"/>
              </a:endParaRPr>
            </a:p>
          </p:txBody>
        </p:sp>
        <p:sp>
          <p:nvSpPr>
            <p:cNvPr id="198" name="Oval 196"/>
            <p:cNvSpPr>
              <a:spLocks noChangeArrowheads="1"/>
            </p:cNvSpPr>
            <p:nvPr/>
          </p:nvSpPr>
          <p:spPr bwMode="hidden">
            <a:xfrm>
              <a:off x="3255" y="4071"/>
              <a:ext cx="196" cy="106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 dirty="0">
                <a:ea typeface="ＭＳ Ｐゴシック" charset="0"/>
                <a:cs typeface="+mn-cs"/>
              </a:endParaRPr>
            </a:p>
          </p:txBody>
        </p:sp>
        <p:sp>
          <p:nvSpPr>
            <p:cNvPr id="199" name="Oval 197"/>
            <p:cNvSpPr>
              <a:spLocks noChangeArrowheads="1"/>
            </p:cNvSpPr>
            <p:nvPr/>
          </p:nvSpPr>
          <p:spPr bwMode="hidden">
            <a:xfrm>
              <a:off x="3651" y="3693"/>
              <a:ext cx="196" cy="11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 dirty="0">
                <a:ea typeface="ＭＳ Ｐゴシック" charset="0"/>
                <a:cs typeface="+mn-cs"/>
              </a:endParaRPr>
            </a:p>
          </p:txBody>
        </p:sp>
        <p:sp>
          <p:nvSpPr>
            <p:cNvPr id="200" name="Oval 198"/>
            <p:cNvSpPr>
              <a:spLocks noChangeArrowheads="1"/>
            </p:cNvSpPr>
            <p:nvPr/>
          </p:nvSpPr>
          <p:spPr bwMode="hidden">
            <a:xfrm>
              <a:off x="4773" y="3705"/>
              <a:ext cx="201" cy="106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3921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 dirty="0">
                <a:ea typeface="ＭＳ Ｐゴシック" charset="0"/>
                <a:cs typeface="+mn-cs"/>
              </a:endParaRPr>
            </a:p>
          </p:txBody>
        </p:sp>
        <p:sp>
          <p:nvSpPr>
            <p:cNvPr id="201" name="Oval 199"/>
            <p:cNvSpPr>
              <a:spLocks noChangeArrowheads="1"/>
            </p:cNvSpPr>
            <p:nvPr/>
          </p:nvSpPr>
          <p:spPr bwMode="hidden">
            <a:xfrm>
              <a:off x="4491" y="4049"/>
              <a:ext cx="196" cy="10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3921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 dirty="0">
                <a:ea typeface="ＭＳ Ｐゴシック" charset="0"/>
                <a:cs typeface="+mn-cs"/>
              </a:endParaRPr>
            </a:p>
          </p:txBody>
        </p:sp>
        <p:sp>
          <p:nvSpPr>
            <p:cNvPr id="202" name="Oval 200"/>
            <p:cNvSpPr>
              <a:spLocks noChangeArrowheads="1"/>
            </p:cNvSpPr>
            <p:nvPr/>
          </p:nvSpPr>
          <p:spPr bwMode="hidden">
            <a:xfrm>
              <a:off x="3989" y="3396"/>
              <a:ext cx="168" cy="96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 dirty="0">
                <a:ea typeface="ＭＳ Ｐゴシック" charset="0"/>
                <a:cs typeface="+mn-cs"/>
              </a:endParaRPr>
            </a:p>
          </p:txBody>
        </p:sp>
        <p:sp>
          <p:nvSpPr>
            <p:cNvPr id="203" name="Oval 201"/>
            <p:cNvSpPr>
              <a:spLocks noChangeArrowheads="1"/>
            </p:cNvSpPr>
            <p:nvPr/>
          </p:nvSpPr>
          <p:spPr bwMode="hidden">
            <a:xfrm>
              <a:off x="4263" y="3141"/>
              <a:ext cx="167" cy="9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 dirty="0">
                <a:ea typeface="ＭＳ Ｐゴシック" charset="0"/>
                <a:cs typeface="+mn-cs"/>
              </a:endParaRPr>
            </a:p>
          </p:txBody>
        </p:sp>
        <p:sp>
          <p:nvSpPr>
            <p:cNvPr id="204" name="Oval 202"/>
            <p:cNvSpPr>
              <a:spLocks noChangeArrowheads="1"/>
            </p:cNvSpPr>
            <p:nvPr/>
          </p:nvSpPr>
          <p:spPr bwMode="hidden">
            <a:xfrm>
              <a:off x="5044" y="3418"/>
              <a:ext cx="167" cy="9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3921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 dirty="0">
                <a:ea typeface="ＭＳ Ｐゴシック" charset="0"/>
                <a:cs typeface="+mn-cs"/>
              </a:endParaRPr>
            </a:p>
          </p:txBody>
        </p:sp>
        <p:sp>
          <p:nvSpPr>
            <p:cNvPr id="205" name="Oval 203"/>
            <p:cNvSpPr>
              <a:spLocks noChangeArrowheads="1"/>
            </p:cNvSpPr>
            <p:nvPr/>
          </p:nvSpPr>
          <p:spPr bwMode="hidden">
            <a:xfrm>
              <a:off x="4553" y="2873"/>
              <a:ext cx="156" cy="8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 dirty="0">
                <a:ea typeface="ＭＳ Ｐゴシック" charset="0"/>
                <a:cs typeface="+mn-cs"/>
              </a:endParaRPr>
            </a:p>
          </p:txBody>
        </p:sp>
        <p:sp>
          <p:nvSpPr>
            <p:cNvPr id="206" name="Oval 204"/>
            <p:cNvSpPr>
              <a:spLocks noChangeArrowheads="1"/>
            </p:cNvSpPr>
            <p:nvPr/>
          </p:nvSpPr>
          <p:spPr bwMode="hidden">
            <a:xfrm>
              <a:off x="5293" y="3116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 dirty="0">
                <a:ea typeface="ＭＳ Ｐゴシック" charset="0"/>
                <a:cs typeface="+mn-cs"/>
              </a:endParaRPr>
            </a:p>
          </p:txBody>
        </p:sp>
        <p:sp>
          <p:nvSpPr>
            <p:cNvPr id="207" name="Oval 205"/>
            <p:cNvSpPr>
              <a:spLocks noChangeArrowheads="1"/>
            </p:cNvSpPr>
            <p:nvPr/>
          </p:nvSpPr>
          <p:spPr bwMode="hidden">
            <a:xfrm>
              <a:off x="5497" y="2879"/>
              <a:ext cx="156" cy="8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3921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 dirty="0">
                <a:ea typeface="ＭＳ Ｐゴシック" charset="0"/>
                <a:cs typeface="+mn-cs"/>
              </a:endParaRPr>
            </a:p>
          </p:txBody>
        </p:sp>
        <p:sp>
          <p:nvSpPr>
            <p:cNvPr id="208" name="Oval 206"/>
            <p:cNvSpPr>
              <a:spLocks noChangeArrowheads="1"/>
            </p:cNvSpPr>
            <p:nvPr/>
          </p:nvSpPr>
          <p:spPr bwMode="hidden">
            <a:xfrm>
              <a:off x="4772" y="2673"/>
              <a:ext cx="156" cy="8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 dirty="0">
                <a:ea typeface="ＭＳ Ｐゴシック" charset="0"/>
                <a:cs typeface="+mn-cs"/>
              </a:endParaRPr>
            </a:p>
          </p:txBody>
        </p:sp>
        <p:sp>
          <p:nvSpPr>
            <p:cNvPr id="209" name="Oval 207"/>
            <p:cNvSpPr>
              <a:spLocks noChangeArrowheads="1"/>
            </p:cNvSpPr>
            <p:nvPr/>
          </p:nvSpPr>
          <p:spPr bwMode="hidden">
            <a:xfrm>
              <a:off x="4966" y="2488"/>
              <a:ext cx="156" cy="8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 dirty="0">
                <a:ea typeface="ＭＳ Ｐゴシック" charset="0"/>
                <a:cs typeface="+mn-cs"/>
              </a:endParaRPr>
            </a:p>
          </p:txBody>
        </p:sp>
        <p:sp>
          <p:nvSpPr>
            <p:cNvPr id="210" name="Oval 208"/>
            <p:cNvSpPr>
              <a:spLocks noChangeArrowheads="1"/>
            </p:cNvSpPr>
            <p:nvPr/>
          </p:nvSpPr>
          <p:spPr bwMode="hidden">
            <a:xfrm>
              <a:off x="5444" y="2052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 dirty="0">
                <a:ea typeface="ＭＳ Ｐゴシック" charset="0"/>
                <a:cs typeface="+mn-cs"/>
              </a:endParaRPr>
            </a:p>
          </p:txBody>
        </p:sp>
        <p:sp>
          <p:nvSpPr>
            <p:cNvPr id="211" name="Oval 209"/>
            <p:cNvSpPr>
              <a:spLocks noChangeArrowheads="1"/>
            </p:cNvSpPr>
            <p:nvPr/>
          </p:nvSpPr>
          <p:spPr bwMode="hidden">
            <a:xfrm>
              <a:off x="5161" y="2314"/>
              <a:ext cx="140" cy="7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 dirty="0">
                <a:ea typeface="ＭＳ Ｐゴシック" charset="0"/>
                <a:cs typeface="+mn-cs"/>
              </a:endParaRPr>
            </a:p>
          </p:txBody>
        </p:sp>
        <p:sp>
          <p:nvSpPr>
            <p:cNvPr id="212" name="Oval 210"/>
            <p:cNvSpPr>
              <a:spLocks noChangeArrowheads="1"/>
            </p:cNvSpPr>
            <p:nvPr/>
          </p:nvSpPr>
          <p:spPr bwMode="hidden">
            <a:xfrm>
              <a:off x="5318" y="2176"/>
              <a:ext cx="134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 dirty="0">
                <a:ea typeface="ＭＳ Ｐゴシック" charset="0"/>
                <a:cs typeface="+mn-cs"/>
              </a:endParaRPr>
            </a:p>
          </p:txBody>
        </p:sp>
        <p:sp>
          <p:nvSpPr>
            <p:cNvPr id="213" name="Oval 211"/>
            <p:cNvSpPr>
              <a:spLocks noChangeArrowheads="1"/>
            </p:cNvSpPr>
            <p:nvPr/>
          </p:nvSpPr>
          <p:spPr bwMode="hidden">
            <a:xfrm>
              <a:off x="5581" y="1933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 dirty="0">
                <a:ea typeface="ＭＳ Ｐゴシック" charset="0"/>
                <a:cs typeface="+mn-cs"/>
              </a:endParaRPr>
            </a:p>
          </p:txBody>
        </p:sp>
        <p:sp>
          <p:nvSpPr>
            <p:cNvPr id="214" name="Oval 212"/>
            <p:cNvSpPr>
              <a:spLocks noChangeArrowheads="1"/>
            </p:cNvSpPr>
            <p:nvPr/>
          </p:nvSpPr>
          <p:spPr bwMode="hidden">
            <a:xfrm>
              <a:off x="5689" y="1811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 dirty="0">
                <a:ea typeface="ＭＳ Ｐゴシック" charset="0"/>
                <a:cs typeface="+mn-cs"/>
              </a:endParaRPr>
            </a:p>
          </p:txBody>
        </p:sp>
        <p:sp>
          <p:nvSpPr>
            <p:cNvPr id="215" name="Oval 213"/>
            <p:cNvSpPr>
              <a:spLocks noChangeArrowheads="1"/>
            </p:cNvSpPr>
            <p:nvPr/>
          </p:nvSpPr>
          <p:spPr bwMode="hidden">
            <a:xfrm>
              <a:off x="5663" y="2680"/>
              <a:ext cx="156" cy="8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 dirty="0">
                <a:ea typeface="ＭＳ Ｐゴシック" charset="0"/>
                <a:cs typeface="+mn-cs"/>
              </a:endParaRPr>
            </a:p>
          </p:txBody>
        </p:sp>
        <p:sp>
          <p:nvSpPr>
            <p:cNvPr id="216" name="Oval 214"/>
            <p:cNvSpPr>
              <a:spLocks noChangeArrowheads="1"/>
            </p:cNvSpPr>
            <p:nvPr/>
          </p:nvSpPr>
          <p:spPr bwMode="hidden">
            <a:xfrm>
              <a:off x="-65" y="2865"/>
              <a:ext cx="150" cy="8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 dirty="0">
                <a:ea typeface="ＭＳ Ｐゴシック" charset="0"/>
                <a:cs typeface="+mn-cs"/>
              </a:endParaRPr>
            </a:p>
          </p:txBody>
        </p:sp>
        <p:sp>
          <p:nvSpPr>
            <p:cNvPr id="217" name="Oval 215"/>
            <p:cNvSpPr>
              <a:spLocks noChangeArrowheads="1"/>
            </p:cNvSpPr>
            <p:nvPr/>
          </p:nvSpPr>
          <p:spPr bwMode="hidden">
            <a:xfrm>
              <a:off x="2" y="2477"/>
              <a:ext cx="156" cy="8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 dirty="0">
                <a:ea typeface="ＭＳ Ｐゴシック" charset="0"/>
                <a:cs typeface="+mn-cs"/>
              </a:endParaRPr>
            </a:p>
          </p:txBody>
        </p:sp>
        <p:sp>
          <p:nvSpPr>
            <p:cNvPr id="218" name="Oval 216"/>
            <p:cNvSpPr>
              <a:spLocks noChangeArrowheads="1"/>
            </p:cNvSpPr>
            <p:nvPr/>
          </p:nvSpPr>
          <p:spPr bwMode="hidden">
            <a:xfrm>
              <a:off x="-9" y="1436"/>
              <a:ext cx="106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 dirty="0">
                <a:ea typeface="ＭＳ Ｐゴシック" charset="0"/>
                <a:cs typeface="+mn-cs"/>
              </a:endParaRPr>
            </a:p>
          </p:txBody>
        </p:sp>
        <p:sp>
          <p:nvSpPr>
            <p:cNvPr id="219" name="Oval 217"/>
            <p:cNvSpPr>
              <a:spLocks noChangeArrowheads="1"/>
            </p:cNvSpPr>
            <p:nvPr/>
          </p:nvSpPr>
          <p:spPr bwMode="hidden">
            <a:xfrm>
              <a:off x="5624" y="4010"/>
              <a:ext cx="201" cy="106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3921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 dirty="0">
                <a:ea typeface="ＭＳ Ｐゴシック" charset="0"/>
                <a:cs typeface="+mn-cs"/>
              </a:endParaRPr>
            </a:p>
          </p:txBody>
        </p:sp>
      </p:grpSp>
      <p:sp>
        <p:nvSpPr>
          <p:cNvPr id="22746" name="Rectangle 218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844675"/>
            <a:ext cx="7772400" cy="1736725"/>
          </a:xfrm>
        </p:spPr>
        <p:txBody>
          <a:bodyPr anchor="b" anchorCtr="1"/>
          <a:lstStyle>
            <a:lvl1pPr>
              <a:defRPr sz="5400"/>
            </a:lvl1pPr>
          </a:lstStyle>
          <a:p>
            <a:pPr lvl="0"/>
            <a:r>
              <a:rPr lang="es-ES" noProof="0" smtClean="0"/>
              <a:t>Haga clic para modificar el estilo de título del patrón</a:t>
            </a:r>
          </a:p>
        </p:txBody>
      </p:sp>
      <p:sp>
        <p:nvSpPr>
          <p:cNvPr id="22747" name="Rectangle 219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charset="0"/>
              <a:buNone/>
              <a:defRPr/>
            </a:lvl1pPr>
          </a:lstStyle>
          <a:p>
            <a:pPr lvl="0"/>
            <a:r>
              <a:rPr lang="es-ES" noProof="0" smtClean="0"/>
              <a:t>Haga clic para modificar el estilo de subtítulo del patrón</a:t>
            </a:r>
          </a:p>
        </p:txBody>
      </p:sp>
      <p:sp>
        <p:nvSpPr>
          <p:cNvPr id="220" name="Rectangle 220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80EA84-82A3-4B9C-8EBC-BFA832E5CFDF}" type="datetimeFigureOut">
              <a:rPr lang="es-ES"/>
              <a:pPr>
                <a:defRPr/>
              </a:pPr>
              <a:t>04/11/2011</a:t>
            </a:fld>
            <a:endParaRPr lang="es-ES" dirty="0"/>
          </a:p>
        </p:txBody>
      </p:sp>
      <p:sp>
        <p:nvSpPr>
          <p:cNvPr id="221" name="Rectangle 221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222" name="Rectangle 222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C74D0D-22C6-4A2B-83F5-F25E2B3520AF}" type="slidenum">
              <a:rPr lang="es-ES"/>
              <a:pPr>
                <a:defRPr/>
              </a:pPr>
              <a:t>‹Nº›</a:t>
            </a:fld>
            <a:endParaRPr lang="es-E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21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E958A1-65EF-4A2E-A941-7D597D38F07B}" type="slidenum">
              <a:rPr lang="es-ES"/>
              <a:pPr>
                <a:defRPr/>
              </a:pPr>
              <a:t>‹Nº›</a:t>
            </a:fld>
            <a:endParaRPr lang="es-ES" dirty="0"/>
          </a:p>
        </p:txBody>
      </p:sp>
      <p:sp>
        <p:nvSpPr>
          <p:cNvPr id="5" name="Rectangle 219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F9F046-2E40-4CC9-855A-8DC2E4EE7CFC}" type="datetimeFigureOut">
              <a:rPr lang="es-ES"/>
              <a:pPr>
                <a:defRPr/>
              </a:pPr>
              <a:t>04/11/2011</a:t>
            </a:fld>
            <a:endParaRPr lang="es-ES" dirty="0"/>
          </a:p>
        </p:txBody>
      </p:sp>
      <p:sp>
        <p:nvSpPr>
          <p:cNvPr id="6" name="Rectangle 220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9462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9462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21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CF2693-431A-4890-93C1-F335BEB2EE91}" type="slidenum">
              <a:rPr lang="es-ES"/>
              <a:pPr>
                <a:defRPr/>
              </a:pPr>
              <a:t>‹Nº›</a:t>
            </a:fld>
            <a:endParaRPr lang="es-ES" dirty="0"/>
          </a:p>
        </p:txBody>
      </p:sp>
      <p:sp>
        <p:nvSpPr>
          <p:cNvPr id="5" name="Rectangle 219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155CB0-1E9A-4020-8DEB-A344086DB844}" type="datetimeFigureOut">
              <a:rPr lang="es-ES"/>
              <a:pPr>
                <a:defRPr/>
              </a:pPr>
              <a:t>04/11/2011</a:t>
            </a:fld>
            <a:endParaRPr lang="es-ES" dirty="0"/>
          </a:p>
        </p:txBody>
      </p:sp>
      <p:sp>
        <p:nvSpPr>
          <p:cNvPr id="6" name="Rectangle 220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ítulo, text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3900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3900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Rectangle 21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34D968-0431-4DCC-AB3B-E92DCDDBC81C}" type="slidenum">
              <a:rPr lang="es-ES"/>
              <a:pPr>
                <a:defRPr/>
              </a:pPr>
              <a:t>‹Nº›</a:t>
            </a:fld>
            <a:endParaRPr lang="es-ES" dirty="0"/>
          </a:p>
        </p:txBody>
      </p:sp>
      <p:sp>
        <p:nvSpPr>
          <p:cNvPr id="6" name="Rectangle 219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8D79C1-4909-413F-A898-3A8D4FFD17F0}" type="datetimeFigureOut">
              <a:rPr lang="es-ES"/>
              <a:pPr>
                <a:defRPr/>
              </a:pPr>
              <a:t>04/11/2011</a:t>
            </a:fld>
            <a:endParaRPr lang="es-ES" dirty="0"/>
          </a:p>
        </p:txBody>
      </p:sp>
      <p:sp>
        <p:nvSpPr>
          <p:cNvPr id="7" name="Rectangle 220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21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66EB8A-A28E-44D9-84E2-C7E6CB242015}" type="slidenum">
              <a:rPr lang="es-ES"/>
              <a:pPr>
                <a:defRPr/>
              </a:pPr>
              <a:t>‹Nº›</a:t>
            </a:fld>
            <a:endParaRPr lang="es-ES" dirty="0"/>
          </a:p>
        </p:txBody>
      </p:sp>
      <p:sp>
        <p:nvSpPr>
          <p:cNvPr id="5" name="Rectangle 219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BD24A6-748E-4933-AD1B-D050D69E099F}" type="datetimeFigureOut">
              <a:rPr lang="es-ES"/>
              <a:pPr>
                <a:defRPr/>
              </a:pPr>
              <a:t>04/11/2011</a:t>
            </a:fld>
            <a:endParaRPr lang="es-ES" dirty="0"/>
          </a:p>
        </p:txBody>
      </p:sp>
      <p:sp>
        <p:nvSpPr>
          <p:cNvPr id="6" name="Rectangle 220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Rectangle 21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8A81A5-9B44-4F23-9686-26B886633079}" type="slidenum">
              <a:rPr lang="es-ES"/>
              <a:pPr>
                <a:defRPr/>
              </a:pPr>
              <a:t>‹Nº›</a:t>
            </a:fld>
            <a:endParaRPr lang="es-ES" dirty="0"/>
          </a:p>
        </p:txBody>
      </p:sp>
      <p:sp>
        <p:nvSpPr>
          <p:cNvPr id="5" name="Rectangle 219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0290DF-EA24-4959-BAB5-5065347CFC63}" type="datetimeFigureOut">
              <a:rPr lang="es-ES"/>
              <a:pPr>
                <a:defRPr/>
              </a:pPr>
              <a:t>04/11/2011</a:t>
            </a:fld>
            <a:endParaRPr lang="es-ES" dirty="0"/>
          </a:p>
        </p:txBody>
      </p:sp>
      <p:sp>
        <p:nvSpPr>
          <p:cNvPr id="6" name="Rectangle 220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39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39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Rectangle 21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649FD0-42E9-4585-8773-5838320D2539}" type="slidenum">
              <a:rPr lang="es-ES"/>
              <a:pPr>
                <a:defRPr/>
              </a:pPr>
              <a:t>‹Nº›</a:t>
            </a:fld>
            <a:endParaRPr lang="es-ES" dirty="0"/>
          </a:p>
        </p:txBody>
      </p:sp>
      <p:sp>
        <p:nvSpPr>
          <p:cNvPr id="6" name="Rectangle 219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A0A984-21C4-4855-A38F-4D4E73A46B4B}" type="datetimeFigureOut">
              <a:rPr lang="es-ES"/>
              <a:pPr>
                <a:defRPr/>
              </a:pPr>
              <a:t>04/11/2011</a:t>
            </a:fld>
            <a:endParaRPr lang="es-ES" dirty="0"/>
          </a:p>
        </p:txBody>
      </p:sp>
      <p:sp>
        <p:nvSpPr>
          <p:cNvPr id="7" name="Rectangle 220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Rectangle 21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4194B9-1BB5-40A4-BA70-F496EE380057}" type="slidenum">
              <a:rPr lang="es-ES"/>
              <a:pPr>
                <a:defRPr/>
              </a:pPr>
              <a:t>‹Nº›</a:t>
            </a:fld>
            <a:endParaRPr lang="es-ES" dirty="0"/>
          </a:p>
        </p:txBody>
      </p:sp>
      <p:sp>
        <p:nvSpPr>
          <p:cNvPr id="8" name="Rectangle 219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BC0BDE-B042-4E21-BA84-2D9732E63B1F}" type="datetimeFigureOut">
              <a:rPr lang="es-ES"/>
              <a:pPr>
                <a:defRPr/>
              </a:pPr>
              <a:t>04/11/2011</a:t>
            </a:fld>
            <a:endParaRPr lang="es-ES" dirty="0"/>
          </a:p>
        </p:txBody>
      </p:sp>
      <p:sp>
        <p:nvSpPr>
          <p:cNvPr id="9" name="Rectangle 220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Rectangle 21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67445C-7722-4EB4-8914-D8225F98CE00}" type="slidenum">
              <a:rPr lang="es-ES"/>
              <a:pPr>
                <a:defRPr/>
              </a:pPr>
              <a:t>‹Nº›</a:t>
            </a:fld>
            <a:endParaRPr lang="es-ES" dirty="0"/>
          </a:p>
        </p:txBody>
      </p:sp>
      <p:sp>
        <p:nvSpPr>
          <p:cNvPr id="4" name="Rectangle 219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6F925B-645E-4729-8934-A206559D2B7A}" type="datetimeFigureOut">
              <a:rPr lang="es-ES"/>
              <a:pPr>
                <a:defRPr/>
              </a:pPr>
              <a:t>04/11/2011</a:t>
            </a:fld>
            <a:endParaRPr lang="es-ES" dirty="0"/>
          </a:p>
        </p:txBody>
      </p:sp>
      <p:sp>
        <p:nvSpPr>
          <p:cNvPr id="5" name="Rectangle 220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1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45DF6F-AF89-4739-8387-94EA318F9C79}" type="slidenum">
              <a:rPr lang="es-ES"/>
              <a:pPr>
                <a:defRPr/>
              </a:pPr>
              <a:t>‹Nº›</a:t>
            </a:fld>
            <a:endParaRPr lang="es-ES" dirty="0"/>
          </a:p>
        </p:txBody>
      </p:sp>
      <p:sp>
        <p:nvSpPr>
          <p:cNvPr id="3" name="Rectangle 219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781970-D8A7-4E6C-96FC-DFF9725E86D5}" type="datetimeFigureOut">
              <a:rPr lang="es-ES"/>
              <a:pPr>
                <a:defRPr/>
              </a:pPr>
              <a:t>04/11/2011</a:t>
            </a:fld>
            <a:endParaRPr lang="es-ES" dirty="0"/>
          </a:p>
        </p:txBody>
      </p:sp>
      <p:sp>
        <p:nvSpPr>
          <p:cNvPr id="4" name="Rectangle 220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21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95F5DB-54B1-4BE8-9EFD-4AC106DDBC52}" type="slidenum">
              <a:rPr lang="es-ES"/>
              <a:pPr>
                <a:defRPr/>
              </a:pPr>
              <a:t>‹Nº›</a:t>
            </a:fld>
            <a:endParaRPr lang="es-ES" dirty="0"/>
          </a:p>
        </p:txBody>
      </p:sp>
      <p:sp>
        <p:nvSpPr>
          <p:cNvPr id="6" name="Rectangle 219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C69169-16B3-447B-A4C8-147A87298690}" type="datetimeFigureOut">
              <a:rPr lang="es-ES"/>
              <a:pPr>
                <a:defRPr/>
              </a:pPr>
              <a:t>04/11/2011</a:t>
            </a:fld>
            <a:endParaRPr lang="es-ES" dirty="0"/>
          </a:p>
        </p:txBody>
      </p:sp>
      <p:sp>
        <p:nvSpPr>
          <p:cNvPr id="7" name="Rectangle 220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s-ES" noProof="0" dirty="0" smtClean="0"/>
              <a:t>Haga clic en el icono para agregar una imagen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21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A4BF5A-3A08-4D09-B358-DF392B1AD87E}" type="slidenum">
              <a:rPr lang="es-ES"/>
              <a:pPr>
                <a:defRPr/>
              </a:pPr>
              <a:t>‹Nº›</a:t>
            </a:fld>
            <a:endParaRPr lang="es-ES" dirty="0"/>
          </a:p>
        </p:txBody>
      </p:sp>
      <p:sp>
        <p:nvSpPr>
          <p:cNvPr id="6" name="Rectangle 219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2A1658-EA68-4227-8127-7C8C61D1F615}" type="datetimeFigureOut">
              <a:rPr lang="es-ES"/>
              <a:pPr>
                <a:defRPr/>
              </a:pPr>
              <a:t>04/11/2011</a:t>
            </a:fld>
            <a:endParaRPr lang="es-ES" dirty="0"/>
          </a:p>
        </p:txBody>
      </p:sp>
      <p:sp>
        <p:nvSpPr>
          <p:cNvPr id="7" name="Rectangle 220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bg1">
                <a:gamma/>
                <a:shade val="46275"/>
                <a:invGamma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-496888" y="1308100"/>
            <a:ext cx="10429876" cy="5908675"/>
            <a:chOff x="-313" y="824"/>
            <a:chExt cx="6570" cy="3722"/>
          </a:xfrm>
        </p:grpSpPr>
        <p:sp>
          <p:nvSpPr>
            <p:cNvPr id="21507" name="Rectangle 3"/>
            <p:cNvSpPr>
              <a:spLocks noChangeArrowheads="1"/>
            </p:cNvSpPr>
            <p:nvPr userDrawn="1"/>
          </p:nvSpPr>
          <p:spPr bwMode="hidden">
            <a:xfrm rot="20798144" flipV="1">
              <a:off x="-14" y="1033"/>
              <a:ext cx="1744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 rot="10800000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 dirty="0"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charset="0"/>
                <a:cs typeface="+mn-cs"/>
              </a:endParaRPr>
            </a:p>
          </p:txBody>
        </p:sp>
        <p:sp>
          <p:nvSpPr>
            <p:cNvPr id="21508" name="Rectangle 4"/>
            <p:cNvSpPr>
              <a:spLocks noChangeArrowheads="1"/>
            </p:cNvSpPr>
            <p:nvPr userDrawn="1"/>
          </p:nvSpPr>
          <p:spPr bwMode="hidden">
            <a:xfrm rot="20774366" flipV="1">
              <a:off x="-24" y="1127"/>
              <a:ext cx="2033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 rot="10800000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 dirty="0"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charset="0"/>
                <a:cs typeface="+mn-cs"/>
              </a:endParaRPr>
            </a:p>
          </p:txBody>
        </p:sp>
        <p:sp>
          <p:nvSpPr>
            <p:cNvPr id="21509" name="Rectangle 5"/>
            <p:cNvSpPr>
              <a:spLocks noChangeArrowheads="1"/>
            </p:cNvSpPr>
            <p:nvPr userDrawn="1"/>
          </p:nvSpPr>
          <p:spPr bwMode="hidden">
            <a:xfrm rot="20757421" flipV="1">
              <a:off x="-27" y="1198"/>
              <a:ext cx="2246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 rot="10800000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 dirty="0"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charset="0"/>
                <a:cs typeface="+mn-cs"/>
              </a:endParaRPr>
            </a:p>
          </p:txBody>
        </p:sp>
        <p:sp>
          <p:nvSpPr>
            <p:cNvPr id="21510" name="Rectangle 6"/>
            <p:cNvSpPr>
              <a:spLocks noChangeArrowheads="1"/>
            </p:cNvSpPr>
            <p:nvPr userDrawn="1"/>
          </p:nvSpPr>
          <p:spPr bwMode="hidden">
            <a:xfrm rot="20684206" flipV="1">
              <a:off x="-43" y="1283"/>
              <a:ext cx="2476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 rot="10800000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 dirty="0"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charset="0"/>
                <a:cs typeface="+mn-cs"/>
              </a:endParaRPr>
            </a:p>
          </p:txBody>
        </p:sp>
        <p:sp>
          <p:nvSpPr>
            <p:cNvPr id="21511" name="Rectangle 7"/>
            <p:cNvSpPr>
              <a:spLocks noChangeArrowheads="1"/>
            </p:cNvSpPr>
            <p:nvPr userDrawn="1"/>
          </p:nvSpPr>
          <p:spPr bwMode="hidden">
            <a:xfrm rot="20631226" flipV="1">
              <a:off x="-51" y="1397"/>
              <a:ext cx="2770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 rot="10800000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 dirty="0"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charset="0"/>
                <a:cs typeface="+mn-cs"/>
              </a:endParaRPr>
            </a:p>
          </p:txBody>
        </p:sp>
        <p:sp>
          <p:nvSpPr>
            <p:cNvPr id="21512" name="Rectangle 8"/>
            <p:cNvSpPr>
              <a:spLocks noChangeArrowheads="1"/>
            </p:cNvSpPr>
            <p:nvPr userDrawn="1"/>
          </p:nvSpPr>
          <p:spPr bwMode="hidden">
            <a:xfrm rot="20554235" flipV="1">
              <a:off x="-65" y="1523"/>
              <a:ext cx="3058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 rot="10800000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 dirty="0"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charset="0"/>
                <a:cs typeface="+mn-cs"/>
              </a:endParaRPr>
            </a:p>
          </p:txBody>
        </p:sp>
        <p:sp>
          <p:nvSpPr>
            <p:cNvPr id="21513" name="Rectangle 9"/>
            <p:cNvSpPr>
              <a:spLocks noChangeArrowheads="1"/>
            </p:cNvSpPr>
            <p:nvPr userDrawn="1"/>
          </p:nvSpPr>
          <p:spPr bwMode="hidden">
            <a:xfrm rot="20466593" flipV="1">
              <a:off x="-93" y="1694"/>
              <a:ext cx="3403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 rot="10800000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 dirty="0"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charset="0"/>
                <a:cs typeface="+mn-cs"/>
              </a:endParaRPr>
            </a:p>
          </p:txBody>
        </p:sp>
        <p:sp>
          <p:nvSpPr>
            <p:cNvPr id="21514" name="Rectangle 10"/>
            <p:cNvSpPr>
              <a:spLocks noChangeArrowheads="1"/>
            </p:cNvSpPr>
            <p:nvPr userDrawn="1"/>
          </p:nvSpPr>
          <p:spPr bwMode="hidden">
            <a:xfrm rot="20343219" flipV="1">
              <a:off x="-99" y="1863"/>
              <a:ext cx="3749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 rot="10800000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 dirty="0"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charset="0"/>
                <a:cs typeface="+mn-cs"/>
              </a:endParaRPr>
            </a:p>
          </p:txBody>
        </p:sp>
        <p:sp>
          <p:nvSpPr>
            <p:cNvPr id="21515" name="Rectangle 11"/>
            <p:cNvSpPr>
              <a:spLocks noChangeArrowheads="1"/>
            </p:cNvSpPr>
            <p:nvPr userDrawn="1"/>
          </p:nvSpPr>
          <p:spPr bwMode="hidden">
            <a:xfrm rot="20211065" flipV="1">
              <a:off x="-165" y="2053"/>
              <a:ext cx="4209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 rot="10800000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 dirty="0"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charset="0"/>
                <a:cs typeface="+mn-cs"/>
              </a:endParaRPr>
            </a:p>
          </p:txBody>
        </p:sp>
        <p:sp>
          <p:nvSpPr>
            <p:cNvPr id="21516" name="Rectangle 12"/>
            <p:cNvSpPr>
              <a:spLocks noChangeArrowheads="1"/>
            </p:cNvSpPr>
            <p:nvPr userDrawn="1"/>
          </p:nvSpPr>
          <p:spPr bwMode="hidden">
            <a:xfrm rot="20102912" flipV="1">
              <a:off x="-214" y="2289"/>
              <a:ext cx="4612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 rot="10800000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 dirty="0"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charset="0"/>
                <a:cs typeface="+mn-cs"/>
              </a:endParaRPr>
            </a:p>
          </p:txBody>
        </p:sp>
        <p:sp>
          <p:nvSpPr>
            <p:cNvPr id="21517" name="Rectangle 13"/>
            <p:cNvSpPr>
              <a:spLocks noChangeArrowheads="1"/>
            </p:cNvSpPr>
            <p:nvPr userDrawn="1"/>
          </p:nvSpPr>
          <p:spPr bwMode="hidden">
            <a:xfrm rot="19923405" flipV="1">
              <a:off x="-313" y="2617"/>
              <a:ext cx="5200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 rot="10800000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 dirty="0"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charset="0"/>
                <a:cs typeface="+mn-cs"/>
              </a:endParaRPr>
            </a:p>
          </p:txBody>
        </p:sp>
        <p:sp>
          <p:nvSpPr>
            <p:cNvPr id="21518" name="Rectangle 14"/>
            <p:cNvSpPr>
              <a:spLocks noChangeArrowheads="1"/>
            </p:cNvSpPr>
            <p:nvPr userDrawn="1"/>
          </p:nvSpPr>
          <p:spPr bwMode="hidden">
            <a:xfrm rot="19686284" flipV="1">
              <a:off x="9" y="2881"/>
              <a:ext cx="5401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 rot="10800000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 dirty="0"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charset="0"/>
                <a:cs typeface="+mn-cs"/>
              </a:endParaRPr>
            </a:p>
          </p:txBody>
        </p:sp>
        <p:sp>
          <p:nvSpPr>
            <p:cNvPr id="21519" name="Rectangle 15"/>
            <p:cNvSpPr>
              <a:spLocks noChangeArrowheads="1"/>
            </p:cNvSpPr>
            <p:nvPr userDrawn="1"/>
          </p:nvSpPr>
          <p:spPr bwMode="hidden">
            <a:xfrm rot="19383534" flipV="1">
              <a:off x="1319" y="2928"/>
              <a:ext cx="4612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3019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 rot="10800000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 dirty="0"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charset="0"/>
                <a:cs typeface="+mn-cs"/>
              </a:endParaRPr>
            </a:p>
          </p:txBody>
        </p:sp>
        <p:sp>
          <p:nvSpPr>
            <p:cNvPr id="21520" name="Rectangle 16"/>
            <p:cNvSpPr>
              <a:spLocks noChangeArrowheads="1"/>
            </p:cNvSpPr>
            <p:nvPr userDrawn="1"/>
          </p:nvSpPr>
          <p:spPr bwMode="hidden">
            <a:xfrm rot="18994182" flipV="1">
              <a:off x="2681" y="3071"/>
              <a:ext cx="3576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313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 rot="10800000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 dirty="0"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charset="0"/>
                <a:cs typeface="+mn-cs"/>
              </a:endParaRPr>
            </a:p>
          </p:txBody>
        </p:sp>
        <p:sp>
          <p:nvSpPr>
            <p:cNvPr id="21521" name="Rectangle 17"/>
            <p:cNvSpPr>
              <a:spLocks noChangeArrowheads="1"/>
            </p:cNvSpPr>
            <p:nvPr userDrawn="1"/>
          </p:nvSpPr>
          <p:spPr bwMode="hidden">
            <a:xfrm rot="18603245" flipV="1">
              <a:off x="4053" y="3503"/>
              <a:ext cx="2079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 rot="10800000" vert="eaVert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 dirty="0"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charset="0"/>
                <a:cs typeface="+mn-cs"/>
              </a:endParaRPr>
            </a:p>
          </p:txBody>
        </p:sp>
        <p:sp>
          <p:nvSpPr>
            <p:cNvPr id="21522" name="Rectangle 18"/>
            <p:cNvSpPr>
              <a:spLocks noChangeArrowheads="1"/>
            </p:cNvSpPr>
            <p:nvPr userDrawn="1"/>
          </p:nvSpPr>
          <p:spPr bwMode="hidden">
            <a:xfrm rot="39991575" flipH="1" flipV="1">
              <a:off x="5368" y="4167"/>
              <a:ext cx="501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 rot="10800000" vert="eaVert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 dirty="0"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charset="0"/>
                <a:cs typeface="+mn-cs"/>
              </a:endParaRPr>
            </a:p>
          </p:txBody>
        </p:sp>
        <p:sp>
          <p:nvSpPr>
            <p:cNvPr id="21523" name="Rectangle 19"/>
            <p:cNvSpPr>
              <a:spLocks noChangeArrowheads="1"/>
            </p:cNvSpPr>
            <p:nvPr userDrawn="1"/>
          </p:nvSpPr>
          <p:spPr bwMode="hidden">
            <a:xfrm rot="-20541361">
              <a:off x="-146" y="2360"/>
              <a:ext cx="6046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 dirty="0"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charset="0"/>
                <a:cs typeface="+mn-cs"/>
              </a:endParaRPr>
            </a:p>
          </p:txBody>
        </p:sp>
        <p:sp>
          <p:nvSpPr>
            <p:cNvPr id="21524" name="Rectangle 20"/>
            <p:cNvSpPr>
              <a:spLocks noChangeArrowheads="1"/>
            </p:cNvSpPr>
            <p:nvPr userDrawn="1"/>
          </p:nvSpPr>
          <p:spPr bwMode="hidden">
            <a:xfrm rot="-20036206">
              <a:off x="-198" y="3396"/>
              <a:ext cx="4142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3529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 dirty="0"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charset="0"/>
                <a:cs typeface="+mn-cs"/>
              </a:endParaRPr>
            </a:p>
          </p:txBody>
        </p:sp>
        <p:sp>
          <p:nvSpPr>
            <p:cNvPr id="21525" name="Rectangle 21"/>
            <p:cNvSpPr>
              <a:spLocks noChangeArrowheads="1"/>
            </p:cNvSpPr>
            <p:nvPr userDrawn="1"/>
          </p:nvSpPr>
          <p:spPr bwMode="hidden">
            <a:xfrm rot="1732981">
              <a:off x="-165" y="3624"/>
              <a:ext cx="2804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3529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 dirty="0"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charset="0"/>
                <a:cs typeface="+mn-cs"/>
              </a:endParaRPr>
            </a:p>
          </p:txBody>
        </p:sp>
        <p:sp>
          <p:nvSpPr>
            <p:cNvPr id="21526" name="Rectangle 22"/>
            <p:cNvSpPr>
              <a:spLocks noChangeArrowheads="1"/>
            </p:cNvSpPr>
            <p:nvPr userDrawn="1"/>
          </p:nvSpPr>
          <p:spPr bwMode="hidden">
            <a:xfrm rot="1969083">
              <a:off x="-110" y="3922"/>
              <a:ext cx="1400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 dirty="0"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charset="0"/>
                <a:cs typeface="+mn-cs"/>
              </a:endParaRPr>
            </a:p>
          </p:txBody>
        </p:sp>
        <p:sp>
          <p:nvSpPr>
            <p:cNvPr id="21527" name="Rectangle 23"/>
            <p:cNvSpPr>
              <a:spLocks noChangeArrowheads="1"/>
            </p:cNvSpPr>
            <p:nvPr userDrawn="1"/>
          </p:nvSpPr>
          <p:spPr bwMode="hidden">
            <a:xfrm rot="-20213826">
              <a:off x="-216" y="3221"/>
              <a:ext cx="5477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862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 dirty="0"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charset="0"/>
                <a:cs typeface="+mn-cs"/>
              </a:endParaRPr>
            </a:p>
          </p:txBody>
        </p:sp>
        <p:sp>
          <p:nvSpPr>
            <p:cNvPr id="21528" name="Rectangle 24"/>
            <p:cNvSpPr>
              <a:spLocks noChangeArrowheads="1"/>
            </p:cNvSpPr>
            <p:nvPr userDrawn="1"/>
          </p:nvSpPr>
          <p:spPr bwMode="hidden">
            <a:xfrm rot="22583969">
              <a:off x="-115" y="2129"/>
              <a:ext cx="6016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7647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 dirty="0"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charset="0"/>
                <a:cs typeface="+mn-cs"/>
              </a:endParaRPr>
            </a:p>
          </p:txBody>
        </p:sp>
        <p:sp>
          <p:nvSpPr>
            <p:cNvPr id="21529" name="Rectangle 25"/>
            <p:cNvSpPr>
              <a:spLocks noChangeArrowheads="1"/>
            </p:cNvSpPr>
            <p:nvPr userDrawn="1"/>
          </p:nvSpPr>
          <p:spPr bwMode="hidden">
            <a:xfrm rot="930109" flipV="1">
              <a:off x="80" y="1946"/>
              <a:ext cx="5756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 rot="10800000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 dirty="0"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charset="0"/>
                <a:cs typeface="+mn-cs"/>
              </a:endParaRPr>
            </a:p>
          </p:txBody>
        </p:sp>
        <p:sp>
          <p:nvSpPr>
            <p:cNvPr id="21530" name="Rectangle 26"/>
            <p:cNvSpPr>
              <a:spLocks noChangeArrowheads="1"/>
            </p:cNvSpPr>
            <p:nvPr userDrawn="1"/>
          </p:nvSpPr>
          <p:spPr bwMode="hidden">
            <a:xfrm rot="-20731987">
              <a:off x="374" y="1802"/>
              <a:ext cx="5475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 dirty="0"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charset="0"/>
                <a:cs typeface="+mn-cs"/>
              </a:endParaRPr>
            </a:p>
          </p:txBody>
        </p:sp>
        <p:sp>
          <p:nvSpPr>
            <p:cNvPr id="21531" name="Rectangle 27"/>
            <p:cNvSpPr>
              <a:spLocks noChangeArrowheads="1"/>
            </p:cNvSpPr>
            <p:nvPr userDrawn="1"/>
          </p:nvSpPr>
          <p:spPr bwMode="hidden">
            <a:xfrm rot="-64024402">
              <a:off x="848" y="1582"/>
              <a:ext cx="4976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 dirty="0"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charset="0"/>
                <a:cs typeface="+mn-cs"/>
              </a:endParaRPr>
            </a:p>
          </p:txBody>
        </p:sp>
        <p:sp>
          <p:nvSpPr>
            <p:cNvPr id="21532" name="Rectangle 28"/>
            <p:cNvSpPr>
              <a:spLocks noChangeArrowheads="1"/>
            </p:cNvSpPr>
            <p:nvPr userDrawn="1"/>
          </p:nvSpPr>
          <p:spPr bwMode="hidden">
            <a:xfrm rot="-42464612">
              <a:off x="1053" y="1476"/>
              <a:ext cx="4759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 dirty="0"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charset="0"/>
                <a:cs typeface="+mn-cs"/>
              </a:endParaRPr>
            </a:p>
          </p:txBody>
        </p:sp>
        <p:sp>
          <p:nvSpPr>
            <p:cNvPr id="21533" name="Rectangle 29"/>
            <p:cNvSpPr>
              <a:spLocks noChangeArrowheads="1"/>
            </p:cNvSpPr>
            <p:nvPr userDrawn="1"/>
          </p:nvSpPr>
          <p:spPr bwMode="hidden">
            <a:xfrm rot="-20907336">
              <a:off x="1244" y="1377"/>
              <a:ext cx="4557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 dirty="0"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charset="0"/>
                <a:cs typeface="+mn-cs"/>
              </a:endParaRPr>
            </a:p>
          </p:txBody>
        </p:sp>
        <p:sp>
          <p:nvSpPr>
            <p:cNvPr id="21534" name="Rectangle 30"/>
            <p:cNvSpPr>
              <a:spLocks noChangeArrowheads="1"/>
            </p:cNvSpPr>
            <p:nvPr userDrawn="1"/>
          </p:nvSpPr>
          <p:spPr bwMode="hidden">
            <a:xfrm rot="655690" flipV="1">
              <a:off x="1487" y="1305"/>
              <a:ext cx="4314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 rot="10800000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 dirty="0"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charset="0"/>
                <a:cs typeface="+mn-cs"/>
              </a:endParaRPr>
            </a:p>
          </p:txBody>
        </p:sp>
        <p:sp>
          <p:nvSpPr>
            <p:cNvPr id="21535" name="Rectangle 31"/>
            <p:cNvSpPr>
              <a:spLocks noChangeArrowheads="1"/>
            </p:cNvSpPr>
            <p:nvPr userDrawn="1"/>
          </p:nvSpPr>
          <p:spPr bwMode="hidden">
            <a:xfrm rot="636921" flipV="1">
              <a:off x="1650" y="1218"/>
              <a:ext cx="4154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 rot="10800000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 dirty="0"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charset="0"/>
                <a:cs typeface="+mn-cs"/>
              </a:endParaRPr>
            </a:p>
          </p:txBody>
        </p:sp>
        <p:sp>
          <p:nvSpPr>
            <p:cNvPr id="21536" name="Rectangle 32"/>
            <p:cNvSpPr>
              <a:spLocks noChangeArrowheads="1"/>
            </p:cNvSpPr>
            <p:nvPr userDrawn="1"/>
          </p:nvSpPr>
          <p:spPr bwMode="hidden">
            <a:xfrm rot="803987" flipV="1">
              <a:off x="611" y="1684"/>
              <a:ext cx="5204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 rot="10800000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 dirty="0"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charset="0"/>
                <a:cs typeface="+mn-cs"/>
              </a:endParaRPr>
            </a:p>
          </p:txBody>
        </p:sp>
        <p:sp>
          <p:nvSpPr>
            <p:cNvPr id="21537" name="Rectangle 33"/>
            <p:cNvSpPr>
              <a:spLocks noChangeArrowheads="1"/>
            </p:cNvSpPr>
            <p:nvPr userDrawn="1"/>
          </p:nvSpPr>
          <p:spPr bwMode="hidden">
            <a:xfrm rot="1273217" flipV="1">
              <a:off x="-204" y="2976"/>
              <a:ext cx="6150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 rot="10800000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 dirty="0"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charset="0"/>
                <a:cs typeface="+mn-cs"/>
              </a:endParaRPr>
            </a:p>
          </p:txBody>
        </p:sp>
        <p:sp>
          <p:nvSpPr>
            <p:cNvPr id="21538" name="Rectangle 34"/>
            <p:cNvSpPr>
              <a:spLocks noChangeArrowheads="1"/>
            </p:cNvSpPr>
            <p:nvPr userDrawn="1"/>
          </p:nvSpPr>
          <p:spPr bwMode="hidden">
            <a:xfrm rot="1169729" flipV="1">
              <a:off x="-174" y="2663"/>
              <a:ext cx="6104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1373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 rot="10800000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 dirty="0"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charset="0"/>
                <a:cs typeface="+mn-cs"/>
              </a:endParaRPr>
            </a:p>
          </p:txBody>
        </p:sp>
        <p:sp>
          <p:nvSpPr>
            <p:cNvPr id="21539" name="Oval 35"/>
            <p:cNvSpPr>
              <a:spLocks noChangeArrowheads="1"/>
            </p:cNvSpPr>
            <p:nvPr/>
          </p:nvSpPr>
          <p:spPr bwMode="hidden">
            <a:xfrm>
              <a:off x="740" y="3359"/>
              <a:ext cx="168" cy="96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 dirty="0">
                <a:ea typeface="ＭＳ Ｐゴシック" charset="0"/>
                <a:cs typeface="+mn-cs"/>
              </a:endParaRPr>
            </a:p>
          </p:txBody>
        </p:sp>
        <p:sp>
          <p:nvSpPr>
            <p:cNvPr id="21540" name="Oval 36"/>
            <p:cNvSpPr>
              <a:spLocks noChangeArrowheads="1"/>
            </p:cNvSpPr>
            <p:nvPr/>
          </p:nvSpPr>
          <p:spPr bwMode="hidden">
            <a:xfrm>
              <a:off x="236" y="3074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 dirty="0">
                <a:ea typeface="ＭＳ Ｐゴシック" charset="0"/>
                <a:cs typeface="+mn-cs"/>
              </a:endParaRPr>
            </a:p>
          </p:txBody>
        </p:sp>
        <p:sp>
          <p:nvSpPr>
            <p:cNvPr id="21541" name="Oval 37"/>
            <p:cNvSpPr>
              <a:spLocks noChangeArrowheads="1"/>
            </p:cNvSpPr>
            <p:nvPr/>
          </p:nvSpPr>
          <p:spPr bwMode="hidden">
            <a:xfrm>
              <a:off x="159" y="3652"/>
              <a:ext cx="196" cy="106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 dirty="0">
                <a:ea typeface="ＭＳ Ｐゴシック" charset="0"/>
                <a:cs typeface="+mn-cs"/>
              </a:endParaRPr>
            </a:p>
          </p:txBody>
        </p:sp>
        <p:sp>
          <p:nvSpPr>
            <p:cNvPr id="21542" name="Oval 38"/>
            <p:cNvSpPr>
              <a:spLocks noChangeArrowheads="1"/>
            </p:cNvSpPr>
            <p:nvPr/>
          </p:nvSpPr>
          <p:spPr bwMode="hidden">
            <a:xfrm>
              <a:off x="2077" y="2661"/>
              <a:ext cx="156" cy="8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 dirty="0">
                <a:ea typeface="ＭＳ Ｐゴシック" charset="0"/>
                <a:cs typeface="+mn-cs"/>
              </a:endParaRPr>
            </a:p>
          </p:txBody>
        </p:sp>
        <p:sp>
          <p:nvSpPr>
            <p:cNvPr id="21543" name="Oval 39"/>
            <p:cNvSpPr>
              <a:spLocks noChangeArrowheads="1"/>
            </p:cNvSpPr>
            <p:nvPr/>
          </p:nvSpPr>
          <p:spPr bwMode="hidden">
            <a:xfrm>
              <a:off x="1223" y="3076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 dirty="0">
                <a:ea typeface="ＭＳ Ｐゴシック" charset="0"/>
                <a:cs typeface="+mn-cs"/>
              </a:endParaRPr>
            </a:p>
          </p:txBody>
        </p:sp>
        <p:sp>
          <p:nvSpPr>
            <p:cNvPr id="21544" name="Oval 40"/>
            <p:cNvSpPr>
              <a:spLocks noChangeArrowheads="1"/>
            </p:cNvSpPr>
            <p:nvPr/>
          </p:nvSpPr>
          <p:spPr bwMode="hidden">
            <a:xfrm>
              <a:off x="1686" y="2857"/>
              <a:ext cx="156" cy="9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 dirty="0">
                <a:ea typeface="ＭＳ Ｐゴシック" charset="0"/>
                <a:cs typeface="+mn-cs"/>
              </a:endParaRPr>
            </a:p>
          </p:txBody>
        </p:sp>
        <p:sp>
          <p:nvSpPr>
            <p:cNvPr id="21545" name="Oval 41"/>
            <p:cNvSpPr>
              <a:spLocks noChangeArrowheads="1"/>
            </p:cNvSpPr>
            <p:nvPr/>
          </p:nvSpPr>
          <p:spPr bwMode="hidden">
            <a:xfrm>
              <a:off x="750" y="2839"/>
              <a:ext cx="151" cy="8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 dirty="0">
                <a:ea typeface="ＭＳ Ｐゴシック" charset="0"/>
                <a:cs typeface="+mn-cs"/>
              </a:endParaRPr>
            </a:p>
          </p:txBody>
        </p:sp>
        <p:sp>
          <p:nvSpPr>
            <p:cNvPr id="21546" name="Oval 42"/>
            <p:cNvSpPr>
              <a:spLocks noChangeArrowheads="1"/>
            </p:cNvSpPr>
            <p:nvPr/>
          </p:nvSpPr>
          <p:spPr bwMode="hidden">
            <a:xfrm>
              <a:off x="367" y="2656"/>
              <a:ext cx="150" cy="8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 dirty="0">
                <a:ea typeface="ＭＳ Ｐゴシック" charset="0"/>
                <a:cs typeface="+mn-cs"/>
              </a:endParaRPr>
            </a:p>
          </p:txBody>
        </p:sp>
        <p:sp>
          <p:nvSpPr>
            <p:cNvPr id="21547" name="Oval 43"/>
            <p:cNvSpPr>
              <a:spLocks noChangeArrowheads="1"/>
            </p:cNvSpPr>
            <p:nvPr/>
          </p:nvSpPr>
          <p:spPr bwMode="hidden">
            <a:xfrm>
              <a:off x="1172" y="2642"/>
              <a:ext cx="156" cy="8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 dirty="0">
                <a:ea typeface="ＭＳ Ｐゴシック" charset="0"/>
                <a:cs typeface="+mn-cs"/>
              </a:endParaRPr>
            </a:p>
          </p:txBody>
        </p:sp>
        <p:sp>
          <p:nvSpPr>
            <p:cNvPr id="21548" name="Oval 44"/>
            <p:cNvSpPr>
              <a:spLocks noChangeArrowheads="1"/>
            </p:cNvSpPr>
            <p:nvPr/>
          </p:nvSpPr>
          <p:spPr bwMode="hidden">
            <a:xfrm>
              <a:off x="2401" y="2485"/>
              <a:ext cx="156" cy="8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 dirty="0">
                <a:ea typeface="ＭＳ Ｐゴシック" charset="0"/>
                <a:cs typeface="+mn-cs"/>
              </a:endParaRPr>
            </a:p>
          </p:txBody>
        </p:sp>
        <p:sp>
          <p:nvSpPr>
            <p:cNvPr id="21549" name="Oval 45"/>
            <p:cNvSpPr>
              <a:spLocks noChangeArrowheads="1"/>
            </p:cNvSpPr>
            <p:nvPr/>
          </p:nvSpPr>
          <p:spPr bwMode="hidden">
            <a:xfrm>
              <a:off x="1910" y="2314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 dirty="0">
                <a:ea typeface="ＭＳ Ｐゴシック" charset="0"/>
                <a:cs typeface="+mn-cs"/>
              </a:endParaRPr>
            </a:p>
          </p:txBody>
        </p:sp>
        <p:sp>
          <p:nvSpPr>
            <p:cNvPr id="21550" name="Oval 46"/>
            <p:cNvSpPr>
              <a:spLocks noChangeArrowheads="1"/>
            </p:cNvSpPr>
            <p:nvPr/>
          </p:nvSpPr>
          <p:spPr bwMode="hidden">
            <a:xfrm>
              <a:off x="2254" y="2154"/>
              <a:ext cx="134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 dirty="0">
                <a:ea typeface="ＭＳ Ｐゴシック" charset="0"/>
                <a:cs typeface="+mn-cs"/>
              </a:endParaRPr>
            </a:p>
          </p:txBody>
        </p:sp>
        <p:sp>
          <p:nvSpPr>
            <p:cNvPr id="21551" name="Oval 47"/>
            <p:cNvSpPr>
              <a:spLocks noChangeArrowheads="1"/>
            </p:cNvSpPr>
            <p:nvPr/>
          </p:nvSpPr>
          <p:spPr bwMode="hidden">
            <a:xfrm>
              <a:off x="2742" y="2305"/>
              <a:ext cx="140" cy="72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 dirty="0">
                <a:ea typeface="ＭＳ Ｐゴシック" charset="0"/>
                <a:cs typeface="+mn-cs"/>
              </a:endParaRPr>
            </a:p>
          </p:txBody>
        </p:sp>
        <p:sp>
          <p:nvSpPr>
            <p:cNvPr id="21552" name="Oval 48"/>
            <p:cNvSpPr>
              <a:spLocks noChangeArrowheads="1"/>
            </p:cNvSpPr>
            <p:nvPr/>
          </p:nvSpPr>
          <p:spPr bwMode="hidden">
            <a:xfrm>
              <a:off x="2812" y="1898"/>
              <a:ext cx="129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 dirty="0">
                <a:ea typeface="ＭＳ Ｐゴシック" charset="0"/>
                <a:cs typeface="+mn-cs"/>
              </a:endParaRPr>
            </a:p>
          </p:txBody>
        </p:sp>
        <p:sp>
          <p:nvSpPr>
            <p:cNvPr id="21553" name="Oval 49"/>
            <p:cNvSpPr>
              <a:spLocks noChangeArrowheads="1"/>
            </p:cNvSpPr>
            <p:nvPr/>
          </p:nvSpPr>
          <p:spPr bwMode="hidden">
            <a:xfrm>
              <a:off x="3721" y="1792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 dirty="0">
                <a:ea typeface="ＭＳ Ｐゴシック" charset="0"/>
                <a:cs typeface="+mn-cs"/>
              </a:endParaRPr>
            </a:p>
          </p:txBody>
        </p:sp>
        <p:sp>
          <p:nvSpPr>
            <p:cNvPr id="21554" name="Oval 50"/>
            <p:cNvSpPr>
              <a:spLocks noChangeArrowheads="1"/>
            </p:cNvSpPr>
            <p:nvPr/>
          </p:nvSpPr>
          <p:spPr bwMode="hidden">
            <a:xfrm>
              <a:off x="3528" y="1896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 dirty="0">
                <a:ea typeface="ＭＳ Ｐゴシック" charset="0"/>
                <a:cs typeface="+mn-cs"/>
              </a:endParaRPr>
            </a:p>
          </p:txBody>
        </p:sp>
        <p:sp>
          <p:nvSpPr>
            <p:cNvPr id="21555" name="Oval 51"/>
            <p:cNvSpPr>
              <a:spLocks noChangeArrowheads="1"/>
            </p:cNvSpPr>
            <p:nvPr/>
          </p:nvSpPr>
          <p:spPr bwMode="hidden">
            <a:xfrm>
              <a:off x="3064" y="1778"/>
              <a:ext cx="128" cy="62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 dirty="0">
                <a:ea typeface="ＭＳ Ｐゴシック" charset="0"/>
                <a:cs typeface="+mn-cs"/>
              </a:endParaRPr>
            </a:p>
          </p:txBody>
        </p:sp>
        <p:sp>
          <p:nvSpPr>
            <p:cNvPr id="21556" name="Oval 52"/>
            <p:cNvSpPr>
              <a:spLocks noChangeArrowheads="1"/>
            </p:cNvSpPr>
            <p:nvPr/>
          </p:nvSpPr>
          <p:spPr bwMode="hidden">
            <a:xfrm>
              <a:off x="3277" y="2024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 dirty="0">
                <a:ea typeface="ＭＳ Ｐゴシック" charset="0"/>
                <a:cs typeface="+mn-cs"/>
              </a:endParaRPr>
            </a:p>
          </p:txBody>
        </p:sp>
        <p:sp>
          <p:nvSpPr>
            <p:cNvPr id="21557" name="Oval 53"/>
            <p:cNvSpPr>
              <a:spLocks noChangeArrowheads="1"/>
            </p:cNvSpPr>
            <p:nvPr/>
          </p:nvSpPr>
          <p:spPr bwMode="hidden">
            <a:xfrm>
              <a:off x="3027" y="2160"/>
              <a:ext cx="133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 dirty="0">
                <a:ea typeface="ＭＳ Ｐゴシック" charset="0"/>
                <a:cs typeface="+mn-cs"/>
              </a:endParaRPr>
            </a:p>
          </p:txBody>
        </p:sp>
        <p:sp>
          <p:nvSpPr>
            <p:cNvPr id="21558" name="Oval 54"/>
            <p:cNvSpPr>
              <a:spLocks noChangeArrowheads="1"/>
            </p:cNvSpPr>
            <p:nvPr/>
          </p:nvSpPr>
          <p:spPr bwMode="hidden">
            <a:xfrm>
              <a:off x="1569" y="2453"/>
              <a:ext cx="150" cy="9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 dirty="0">
                <a:ea typeface="ＭＳ Ｐゴシック" charset="0"/>
                <a:cs typeface="+mn-cs"/>
              </a:endParaRPr>
            </a:p>
          </p:txBody>
        </p:sp>
        <p:sp>
          <p:nvSpPr>
            <p:cNvPr id="21559" name="Oval 55"/>
            <p:cNvSpPr>
              <a:spLocks noChangeArrowheads="1"/>
            </p:cNvSpPr>
            <p:nvPr/>
          </p:nvSpPr>
          <p:spPr bwMode="hidden">
            <a:xfrm>
              <a:off x="1863" y="2028"/>
              <a:ext cx="139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 dirty="0">
                <a:ea typeface="ＭＳ Ｐゴシック" charset="0"/>
                <a:cs typeface="+mn-cs"/>
              </a:endParaRPr>
            </a:p>
          </p:txBody>
        </p:sp>
        <p:sp>
          <p:nvSpPr>
            <p:cNvPr id="21560" name="Oval 56"/>
            <p:cNvSpPr>
              <a:spLocks noChangeArrowheads="1"/>
            </p:cNvSpPr>
            <p:nvPr/>
          </p:nvSpPr>
          <p:spPr bwMode="hidden">
            <a:xfrm>
              <a:off x="1513" y="2175"/>
              <a:ext cx="139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 dirty="0">
                <a:ea typeface="ＭＳ Ｐゴシック" charset="0"/>
                <a:cs typeface="+mn-cs"/>
              </a:endParaRPr>
            </a:p>
          </p:txBody>
        </p:sp>
        <p:sp>
          <p:nvSpPr>
            <p:cNvPr id="21561" name="Oval 57"/>
            <p:cNvSpPr>
              <a:spLocks noChangeArrowheads="1"/>
            </p:cNvSpPr>
            <p:nvPr/>
          </p:nvSpPr>
          <p:spPr bwMode="hidden">
            <a:xfrm>
              <a:off x="1191" y="2311"/>
              <a:ext cx="134" cy="72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 dirty="0">
                <a:ea typeface="ＭＳ Ｐゴシック" charset="0"/>
                <a:cs typeface="+mn-cs"/>
              </a:endParaRPr>
            </a:p>
          </p:txBody>
        </p:sp>
        <p:sp>
          <p:nvSpPr>
            <p:cNvPr id="21562" name="Oval 58"/>
            <p:cNvSpPr>
              <a:spLocks noChangeArrowheads="1"/>
            </p:cNvSpPr>
            <p:nvPr/>
          </p:nvSpPr>
          <p:spPr bwMode="hidden">
            <a:xfrm>
              <a:off x="1154" y="2047"/>
              <a:ext cx="134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 dirty="0">
                <a:ea typeface="ＭＳ Ｐゴシック" charset="0"/>
                <a:cs typeface="+mn-cs"/>
              </a:endParaRPr>
            </a:p>
          </p:txBody>
        </p:sp>
        <p:sp>
          <p:nvSpPr>
            <p:cNvPr id="21563" name="Oval 59"/>
            <p:cNvSpPr>
              <a:spLocks noChangeArrowheads="1"/>
            </p:cNvSpPr>
            <p:nvPr/>
          </p:nvSpPr>
          <p:spPr bwMode="hidden">
            <a:xfrm>
              <a:off x="1142" y="1803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 dirty="0">
                <a:ea typeface="ＭＳ Ｐゴシック" charset="0"/>
                <a:cs typeface="+mn-cs"/>
              </a:endParaRPr>
            </a:p>
          </p:txBody>
        </p:sp>
        <p:sp>
          <p:nvSpPr>
            <p:cNvPr id="21564" name="Oval 60"/>
            <p:cNvSpPr>
              <a:spLocks noChangeArrowheads="1"/>
            </p:cNvSpPr>
            <p:nvPr/>
          </p:nvSpPr>
          <p:spPr bwMode="hidden">
            <a:xfrm>
              <a:off x="1500" y="1912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 dirty="0">
                <a:ea typeface="ＭＳ Ｐゴシック" charset="0"/>
                <a:cs typeface="+mn-cs"/>
              </a:endParaRPr>
            </a:p>
          </p:txBody>
        </p:sp>
        <p:sp>
          <p:nvSpPr>
            <p:cNvPr id="21565" name="Oval 61"/>
            <p:cNvSpPr>
              <a:spLocks noChangeArrowheads="1"/>
            </p:cNvSpPr>
            <p:nvPr/>
          </p:nvSpPr>
          <p:spPr bwMode="hidden">
            <a:xfrm>
              <a:off x="1804" y="1801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 dirty="0">
                <a:ea typeface="ＭＳ Ｐゴシック" charset="0"/>
                <a:cs typeface="+mn-cs"/>
              </a:endParaRPr>
            </a:p>
          </p:txBody>
        </p:sp>
        <p:sp>
          <p:nvSpPr>
            <p:cNvPr id="21566" name="Oval 62"/>
            <p:cNvSpPr>
              <a:spLocks noChangeArrowheads="1"/>
            </p:cNvSpPr>
            <p:nvPr/>
          </p:nvSpPr>
          <p:spPr bwMode="hidden">
            <a:xfrm>
              <a:off x="2159" y="1905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 dirty="0">
                <a:ea typeface="ＭＳ Ｐゴシック" charset="0"/>
                <a:cs typeface="+mn-cs"/>
              </a:endParaRPr>
            </a:p>
          </p:txBody>
        </p:sp>
        <p:sp>
          <p:nvSpPr>
            <p:cNvPr id="21567" name="Oval 63"/>
            <p:cNvSpPr>
              <a:spLocks noChangeArrowheads="1"/>
            </p:cNvSpPr>
            <p:nvPr/>
          </p:nvSpPr>
          <p:spPr bwMode="hidden">
            <a:xfrm>
              <a:off x="2432" y="1787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 dirty="0">
                <a:ea typeface="ＭＳ Ｐゴシック" charset="0"/>
                <a:cs typeface="+mn-cs"/>
              </a:endParaRPr>
            </a:p>
          </p:txBody>
        </p:sp>
        <p:sp>
          <p:nvSpPr>
            <p:cNvPr id="21568" name="Oval 64"/>
            <p:cNvSpPr>
              <a:spLocks noChangeArrowheads="1"/>
            </p:cNvSpPr>
            <p:nvPr/>
          </p:nvSpPr>
          <p:spPr bwMode="hidden">
            <a:xfrm>
              <a:off x="470" y="2032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 dirty="0">
                <a:ea typeface="ＭＳ Ｐゴシック" charset="0"/>
                <a:cs typeface="+mn-cs"/>
              </a:endParaRPr>
            </a:p>
          </p:txBody>
        </p:sp>
        <p:sp>
          <p:nvSpPr>
            <p:cNvPr id="21569" name="Oval 65"/>
            <p:cNvSpPr>
              <a:spLocks noChangeArrowheads="1"/>
            </p:cNvSpPr>
            <p:nvPr/>
          </p:nvSpPr>
          <p:spPr bwMode="hidden">
            <a:xfrm>
              <a:off x="68" y="2166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 dirty="0">
                <a:ea typeface="ＭＳ Ｐゴシック" charset="0"/>
                <a:cs typeface="+mn-cs"/>
              </a:endParaRPr>
            </a:p>
          </p:txBody>
        </p:sp>
        <p:sp>
          <p:nvSpPr>
            <p:cNvPr id="21570" name="Oval 66"/>
            <p:cNvSpPr>
              <a:spLocks noChangeArrowheads="1"/>
            </p:cNvSpPr>
            <p:nvPr/>
          </p:nvSpPr>
          <p:spPr bwMode="hidden">
            <a:xfrm>
              <a:off x="798" y="1916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 dirty="0">
                <a:ea typeface="ＭＳ Ｐゴシック" charset="0"/>
                <a:cs typeface="+mn-cs"/>
              </a:endParaRPr>
            </a:p>
          </p:txBody>
        </p:sp>
        <p:sp>
          <p:nvSpPr>
            <p:cNvPr id="21571" name="Oval 67"/>
            <p:cNvSpPr>
              <a:spLocks noChangeArrowheads="1"/>
            </p:cNvSpPr>
            <p:nvPr/>
          </p:nvSpPr>
          <p:spPr bwMode="hidden">
            <a:xfrm>
              <a:off x="455" y="1797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 dirty="0">
                <a:ea typeface="ＭＳ Ｐゴシック" charset="0"/>
                <a:cs typeface="+mn-cs"/>
              </a:endParaRPr>
            </a:p>
          </p:txBody>
        </p:sp>
        <p:sp>
          <p:nvSpPr>
            <p:cNvPr id="21572" name="Oval 68"/>
            <p:cNvSpPr>
              <a:spLocks noChangeArrowheads="1"/>
            </p:cNvSpPr>
            <p:nvPr/>
          </p:nvSpPr>
          <p:spPr bwMode="hidden">
            <a:xfrm>
              <a:off x="113" y="1901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 dirty="0">
                <a:ea typeface="ＭＳ Ｐゴシック" charset="0"/>
                <a:cs typeface="+mn-cs"/>
              </a:endParaRPr>
            </a:p>
          </p:txBody>
        </p:sp>
        <p:sp>
          <p:nvSpPr>
            <p:cNvPr id="21573" name="Oval 69"/>
            <p:cNvSpPr>
              <a:spLocks noChangeArrowheads="1"/>
            </p:cNvSpPr>
            <p:nvPr/>
          </p:nvSpPr>
          <p:spPr bwMode="hidden">
            <a:xfrm>
              <a:off x="432" y="2323"/>
              <a:ext cx="139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 dirty="0">
                <a:ea typeface="ＭＳ Ｐゴシック" charset="0"/>
                <a:cs typeface="+mn-cs"/>
              </a:endParaRPr>
            </a:p>
          </p:txBody>
        </p:sp>
        <p:sp>
          <p:nvSpPr>
            <p:cNvPr id="21574" name="Oval 70"/>
            <p:cNvSpPr>
              <a:spLocks noChangeArrowheads="1"/>
            </p:cNvSpPr>
            <p:nvPr/>
          </p:nvSpPr>
          <p:spPr bwMode="hidden">
            <a:xfrm>
              <a:off x="814" y="2178"/>
              <a:ext cx="134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 dirty="0">
                <a:ea typeface="ＭＳ Ｐゴシック" charset="0"/>
                <a:cs typeface="+mn-cs"/>
              </a:endParaRPr>
            </a:p>
          </p:txBody>
        </p:sp>
        <p:sp>
          <p:nvSpPr>
            <p:cNvPr id="21575" name="Oval 71"/>
            <p:cNvSpPr>
              <a:spLocks noChangeArrowheads="1"/>
            </p:cNvSpPr>
            <p:nvPr/>
          </p:nvSpPr>
          <p:spPr bwMode="hidden">
            <a:xfrm>
              <a:off x="789" y="2472"/>
              <a:ext cx="156" cy="8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 dirty="0">
                <a:ea typeface="ＭＳ Ｐゴシック" charset="0"/>
                <a:cs typeface="+mn-cs"/>
              </a:endParaRPr>
            </a:p>
          </p:txBody>
        </p:sp>
        <p:sp>
          <p:nvSpPr>
            <p:cNvPr id="21576" name="Oval 72"/>
            <p:cNvSpPr>
              <a:spLocks noChangeArrowheads="1"/>
            </p:cNvSpPr>
            <p:nvPr/>
          </p:nvSpPr>
          <p:spPr bwMode="hidden">
            <a:xfrm>
              <a:off x="2544" y="2015"/>
              <a:ext cx="140" cy="72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 dirty="0">
                <a:ea typeface="ＭＳ Ｐゴシック" charset="0"/>
                <a:cs typeface="+mn-cs"/>
              </a:endParaRPr>
            </a:p>
          </p:txBody>
        </p:sp>
        <p:sp>
          <p:nvSpPr>
            <p:cNvPr id="21577" name="Oval 73"/>
            <p:cNvSpPr>
              <a:spLocks noChangeArrowheads="1"/>
            </p:cNvSpPr>
            <p:nvPr/>
          </p:nvSpPr>
          <p:spPr bwMode="hidden">
            <a:xfrm>
              <a:off x="1457" y="1700"/>
              <a:ext cx="123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 dirty="0">
                <a:ea typeface="ＭＳ Ｐゴシック" charset="0"/>
                <a:cs typeface="+mn-cs"/>
              </a:endParaRPr>
            </a:p>
          </p:txBody>
        </p:sp>
        <p:sp>
          <p:nvSpPr>
            <p:cNvPr id="21578" name="Oval 74"/>
            <p:cNvSpPr>
              <a:spLocks noChangeArrowheads="1"/>
            </p:cNvSpPr>
            <p:nvPr/>
          </p:nvSpPr>
          <p:spPr bwMode="hidden">
            <a:xfrm>
              <a:off x="1747" y="1599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 dirty="0">
                <a:ea typeface="ＭＳ Ｐゴシック" charset="0"/>
                <a:cs typeface="+mn-cs"/>
              </a:endParaRPr>
            </a:p>
          </p:txBody>
        </p:sp>
        <p:sp>
          <p:nvSpPr>
            <p:cNvPr id="21579" name="Oval 75"/>
            <p:cNvSpPr>
              <a:spLocks noChangeArrowheads="1"/>
            </p:cNvSpPr>
            <p:nvPr/>
          </p:nvSpPr>
          <p:spPr bwMode="hidden">
            <a:xfrm>
              <a:off x="1385" y="1506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 dirty="0">
                <a:ea typeface="ＭＳ Ｐゴシック" charset="0"/>
                <a:cs typeface="+mn-cs"/>
              </a:endParaRPr>
            </a:p>
          </p:txBody>
        </p:sp>
        <p:sp>
          <p:nvSpPr>
            <p:cNvPr id="21580" name="Oval 76"/>
            <p:cNvSpPr>
              <a:spLocks noChangeArrowheads="1"/>
            </p:cNvSpPr>
            <p:nvPr/>
          </p:nvSpPr>
          <p:spPr bwMode="hidden">
            <a:xfrm>
              <a:off x="1093" y="1595"/>
              <a:ext cx="123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 dirty="0">
                <a:ea typeface="ＭＳ Ｐゴシック" charset="0"/>
                <a:cs typeface="+mn-cs"/>
              </a:endParaRPr>
            </a:p>
          </p:txBody>
        </p:sp>
        <p:sp>
          <p:nvSpPr>
            <p:cNvPr id="21581" name="Oval 77"/>
            <p:cNvSpPr>
              <a:spLocks noChangeArrowheads="1"/>
            </p:cNvSpPr>
            <p:nvPr/>
          </p:nvSpPr>
          <p:spPr bwMode="hidden">
            <a:xfrm>
              <a:off x="792" y="1690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 dirty="0">
                <a:ea typeface="ＭＳ Ｐゴシック" charset="0"/>
                <a:cs typeface="+mn-cs"/>
              </a:endParaRPr>
            </a:p>
          </p:txBody>
        </p:sp>
        <p:sp>
          <p:nvSpPr>
            <p:cNvPr id="21582" name="Oval 78"/>
            <p:cNvSpPr>
              <a:spLocks noChangeArrowheads="1"/>
            </p:cNvSpPr>
            <p:nvPr/>
          </p:nvSpPr>
          <p:spPr bwMode="hidden">
            <a:xfrm>
              <a:off x="2011" y="1512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 dirty="0">
                <a:ea typeface="ＭＳ Ｐゴシック" charset="0"/>
                <a:cs typeface="+mn-cs"/>
              </a:endParaRPr>
            </a:p>
          </p:txBody>
        </p:sp>
        <p:sp>
          <p:nvSpPr>
            <p:cNvPr id="21583" name="Oval 79"/>
            <p:cNvSpPr>
              <a:spLocks noChangeArrowheads="1"/>
            </p:cNvSpPr>
            <p:nvPr/>
          </p:nvSpPr>
          <p:spPr bwMode="hidden">
            <a:xfrm>
              <a:off x="2087" y="1696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 dirty="0">
                <a:ea typeface="ＭＳ Ｐゴシック" charset="0"/>
                <a:cs typeface="+mn-cs"/>
              </a:endParaRPr>
            </a:p>
          </p:txBody>
        </p:sp>
        <p:sp>
          <p:nvSpPr>
            <p:cNvPr id="21584" name="Oval 80"/>
            <p:cNvSpPr>
              <a:spLocks noChangeArrowheads="1"/>
            </p:cNvSpPr>
            <p:nvPr/>
          </p:nvSpPr>
          <p:spPr bwMode="hidden">
            <a:xfrm>
              <a:off x="2345" y="1601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 dirty="0">
                <a:ea typeface="ＭＳ Ｐゴシック" charset="0"/>
                <a:cs typeface="+mn-cs"/>
              </a:endParaRPr>
            </a:p>
          </p:txBody>
        </p:sp>
        <p:sp>
          <p:nvSpPr>
            <p:cNvPr id="21585" name="Oval 81"/>
            <p:cNvSpPr>
              <a:spLocks noChangeArrowheads="1"/>
            </p:cNvSpPr>
            <p:nvPr/>
          </p:nvSpPr>
          <p:spPr bwMode="hidden">
            <a:xfrm>
              <a:off x="2684" y="1686"/>
              <a:ext cx="123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 dirty="0">
                <a:ea typeface="ＭＳ Ｐゴシック" charset="0"/>
                <a:cs typeface="+mn-cs"/>
              </a:endParaRPr>
            </a:p>
          </p:txBody>
        </p:sp>
        <p:sp>
          <p:nvSpPr>
            <p:cNvPr id="21586" name="Oval 82"/>
            <p:cNvSpPr>
              <a:spLocks noChangeArrowheads="1"/>
            </p:cNvSpPr>
            <p:nvPr/>
          </p:nvSpPr>
          <p:spPr bwMode="hidden">
            <a:xfrm>
              <a:off x="806" y="1512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 dirty="0">
                <a:ea typeface="ＭＳ Ｐゴシック" charset="0"/>
                <a:cs typeface="+mn-cs"/>
              </a:endParaRPr>
            </a:p>
          </p:txBody>
        </p:sp>
        <p:sp>
          <p:nvSpPr>
            <p:cNvPr id="21587" name="Oval 83"/>
            <p:cNvSpPr>
              <a:spLocks noChangeArrowheads="1"/>
            </p:cNvSpPr>
            <p:nvPr/>
          </p:nvSpPr>
          <p:spPr bwMode="hidden">
            <a:xfrm>
              <a:off x="495" y="1597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 dirty="0">
                <a:ea typeface="ＭＳ Ｐゴシック" charset="0"/>
                <a:cs typeface="+mn-cs"/>
              </a:endParaRPr>
            </a:p>
          </p:txBody>
        </p:sp>
        <p:sp>
          <p:nvSpPr>
            <p:cNvPr id="21588" name="Oval 84"/>
            <p:cNvSpPr>
              <a:spLocks noChangeArrowheads="1"/>
            </p:cNvSpPr>
            <p:nvPr/>
          </p:nvSpPr>
          <p:spPr bwMode="hidden">
            <a:xfrm>
              <a:off x="228" y="1508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 dirty="0">
                <a:ea typeface="ＭＳ Ｐゴシック" charset="0"/>
                <a:cs typeface="+mn-cs"/>
              </a:endParaRPr>
            </a:p>
          </p:txBody>
        </p:sp>
        <p:sp>
          <p:nvSpPr>
            <p:cNvPr id="21589" name="Oval 85"/>
            <p:cNvSpPr>
              <a:spLocks noChangeArrowheads="1"/>
            </p:cNvSpPr>
            <p:nvPr/>
          </p:nvSpPr>
          <p:spPr bwMode="hidden">
            <a:xfrm>
              <a:off x="157" y="1698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 dirty="0">
                <a:ea typeface="ＭＳ Ｐゴシック" charset="0"/>
                <a:cs typeface="+mn-cs"/>
              </a:endParaRPr>
            </a:p>
          </p:txBody>
        </p:sp>
        <p:sp>
          <p:nvSpPr>
            <p:cNvPr id="21590" name="Oval 86"/>
            <p:cNvSpPr>
              <a:spLocks noChangeArrowheads="1"/>
            </p:cNvSpPr>
            <p:nvPr/>
          </p:nvSpPr>
          <p:spPr bwMode="hidden">
            <a:xfrm>
              <a:off x="2887" y="1595"/>
              <a:ext cx="124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 dirty="0">
                <a:ea typeface="ＭＳ Ｐゴシック" charset="0"/>
                <a:cs typeface="+mn-cs"/>
              </a:endParaRPr>
            </a:p>
          </p:txBody>
        </p:sp>
        <p:sp>
          <p:nvSpPr>
            <p:cNvPr id="21591" name="Oval 87"/>
            <p:cNvSpPr>
              <a:spLocks noChangeArrowheads="1"/>
            </p:cNvSpPr>
            <p:nvPr/>
          </p:nvSpPr>
          <p:spPr bwMode="hidden">
            <a:xfrm>
              <a:off x="3079" y="1511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 dirty="0">
                <a:ea typeface="ＭＳ Ｐゴシック" charset="0"/>
                <a:cs typeface="+mn-cs"/>
              </a:endParaRPr>
            </a:p>
          </p:txBody>
        </p:sp>
        <p:sp>
          <p:nvSpPr>
            <p:cNvPr id="21592" name="Oval 88"/>
            <p:cNvSpPr>
              <a:spLocks noChangeArrowheads="1"/>
            </p:cNvSpPr>
            <p:nvPr/>
          </p:nvSpPr>
          <p:spPr bwMode="hidden">
            <a:xfrm>
              <a:off x="3270" y="1688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 dirty="0">
                <a:ea typeface="ＭＳ Ｐゴシック" charset="0"/>
                <a:cs typeface="+mn-cs"/>
              </a:endParaRPr>
            </a:p>
          </p:txBody>
        </p:sp>
        <p:sp>
          <p:nvSpPr>
            <p:cNvPr id="21593" name="Oval 89"/>
            <p:cNvSpPr>
              <a:spLocks noChangeArrowheads="1"/>
            </p:cNvSpPr>
            <p:nvPr/>
          </p:nvSpPr>
          <p:spPr bwMode="hidden">
            <a:xfrm>
              <a:off x="3453" y="1599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 dirty="0">
                <a:ea typeface="ＭＳ Ｐゴシック" charset="0"/>
                <a:cs typeface="+mn-cs"/>
              </a:endParaRPr>
            </a:p>
          </p:txBody>
        </p:sp>
        <p:sp>
          <p:nvSpPr>
            <p:cNvPr id="21594" name="Oval 90"/>
            <p:cNvSpPr>
              <a:spLocks noChangeArrowheads="1"/>
            </p:cNvSpPr>
            <p:nvPr/>
          </p:nvSpPr>
          <p:spPr bwMode="hidden">
            <a:xfrm>
              <a:off x="3651" y="1506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 dirty="0">
                <a:ea typeface="ＭＳ Ｐゴシック" charset="0"/>
                <a:cs typeface="+mn-cs"/>
              </a:endParaRPr>
            </a:p>
          </p:txBody>
        </p:sp>
        <p:sp>
          <p:nvSpPr>
            <p:cNvPr id="21595" name="Oval 91"/>
            <p:cNvSpPr>
              <a:spLocks noChangeArrowheads="1"/>
            </p:cNvSpPr>
            <p:nvPr/>
          </p:nvSpPr>
          <p:spPr bwMode="hidden">
            <a:xfrm>
              <a:off x="4251" y="1513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 dirty="0">
                <a:ea typeface="ＭＳ Ｐゴシック" charset="0"/>
                <a:cs typeface="+mn-cs"/>
              </a:endParaRPr>
            </a:p>
          </p:txBody>
        </p:sp>
        <p:sp>
          <p:nvSpPr>
            <p:cNvPr id="21596" name="Oval 92"/>
            <p:cNvSpPr>
              <a:spLocks noChangeArrowheads="1"/>
            </p:cNvSpPr>
            <p:nvPr/>
          </p:nvSpPr>
          <p:spPr bwMode="hidden">
            <a:xfrm>
              <a:off x="3901" y="1701"/>
              <a:ext cx="128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 dirty="0">
                <a:ea typeface="ＭＳ Ｐゴシック" charset="0"/>
                <a:cs typeface="+mn-cs"/>
              </a:endParaRPr>
            </a:p>
          </p:txBody>
        </p:sp>
        <p:sp>
          <p:nvSpPr>
            <p:cNvPr id="21597" name="Oval 93"/>
            <p:cNvSpPr>
              <a:spLocks noChangeArrowheads="1"/>
            </p:cNvSpPr>
            <p:nvPr/>
          </p:nvSpPr>
          <p:spPr bwMode="hidden">
            <a:xfrm>
              <a:off x="4086" y="1608"/>
              <a:ext cx="128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 dirty="0">
                <a:ea typeface="ＭＳ Ｐゴシック" charset="0"/>
                <a:cs typeface="+mn-cs"/>
              </a:endParaRPr>
            </a:p>
          </p:txBody>
        </p:sp>
        <p:sp>
          <p:nvSpPr>
            <p:cNvPr id="21598" name="Oval 94"/>
            <p:cNvSpPr>
              <a:spLocks noChangeArrowheads="1"/>
            </p:cNvSpPr>
            <p:nvPr/>
          </p:nvSpPr>
          <p:spPr bwMode="hidden">
            <a:xfrm>
              <a:off x="1282" y="3653"/>
              <a:ext cx="196" cy="11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 dirty="0">
                <a:ea typeface="ＭＳ Ｐゴシック" charset="0"/>
                <a:cs typeface="+mn-cs"/>
              </a:endParaRPr>
            </a:p>
          </p:txBody>
        </p:sp>
        <p:sp>
          <p:nvSpPr>
            <p:cNvPr id="21599" name="Oval 95"/>
            <p:cNvSpPr>
              <a:spLocks noChangeArrowheads="1"/>
            </p:cNvSpPr>
            <p:nvPr/>
          </p:nvSpPr>
          <p:spPr bwMode="hidden">
            <a:xfrm>
              <a:off x="707" y="4014"/>
              <a:ext cx="191" cy="11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 dirty="0">
                <a:ea typeface="ＭＳ Ｐゴシック" charset="0"/>
                <a:cs typeface="+mn-cs"/>
              </a:endParaRPr>
            </a:p>
          </p:txBody>
        </p:sp>
        <p:sp>
          <p:nvSpPr>
            <p:cNvPr id="21600" name="Oval 96"/>
            <p:cNvSpPr>
              <a:spLocks noChangeArrowheads="1"/>
            </p:cNvSpPr>
            <p:nvPr/>
          </p:nvSpPr>
          <p:spPr bwMode="hidden">
            <a:xfrm>
              <a:off x="2229" y="3090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 dirty="0">
                <a:ea typeface="ＭＳ Ｐゴシック" charset="0"/>
                <a:cs typeface="+mn-cs"/>
              </a:endParaRPr>
            </a:p>
          </p:txBody>
        </p:sp>
        <p:sp>
          <p:nvSpPr>
            <p:cNvPr id="21601" name="Oval 97"/>
            <p:cNvSpPr>
              <a:spLocks noChangeArrowheads="1"/>
            </p:cNvSpPr>
            <p:nvPr/>
          </p:nvSpPr>
          <p:spPr bwMode="hidden">
            <a:xfrm>
              <a:off x="2604" y="2867"/>
              <a:ext cx="156" cy="89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 dirty="0">
                <a:ea typeface="ＭＳ Ｐゴシック" charset="0"/>
                <a:cs typeface="+mn-cs"/>
              </a:endParaRPr>
            </a:p>
          </p:txBody>
        </p:sp>
        <p:sp>
          <p:nvSpPr>
            <p:cNvPr id="21602" name="Oval 98"/>
            <p:cNvSpPr>
              <a:spLocks noChangeArrowheads="1"/>
            </p:cNvSpPr>
            <p:nvPr/>
          </p:nvSpPr>
          <p:spPr bwMode="hidden">
            <a:xfrm>
              <a:off x="2907" y="2668"/>
              <a:ext cx="156" cy="84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 dirty="0">
                <a:ea typeface="ＭＳ Ｐゴシック" charset="0"/>
                <a:cs typeface="+mn-cs"/>
              </a:endParaRPr>
            </a:p>
          </p:txBody>
        </p:sp>
        <p:sp>
          <p:nvSpPr>
            <p:cNvPr id="21603" name="Oval 99"/>
            <p:cNvSpPr>
              <a:spLocks noChangeArrowheads="1"/>
            </p:cNvSpPr>
            <p:nvPr/>
          </p:nvSpPr>
          <p:spPr bwMode="hidden">
            <a:xfrm>
              <a:off x="3248" y="2454"/>
              <a:ext cx="150" cy="9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 dirty="0">
                <a:ea typeface="ＭＳ Ｐゴシック" charset="0"/>
                <a:cs typeface="+mn-cs"/>
              </a:endParaRPr>
            </a:p>
          </p:txBody>
        </p:sp>
        <p:sp>
          <p:nvSpPr>
            <p:cNvPr id="21604" name="Oval 100"/>
            <p:cNvSpPr>
              <a:spLocks noChangeArrowheads="1"/>
            </p:cNvSpPr>
            <p:nvPr/>
          </p:nvSpPr>
          <p:spPr bwMode="hidden">
            <a:xfrm>
              <a:off x="1801" y="3360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 dirty="0">
                <a:ea typeface="ＭＳ Ｐゴシック" charset="0"/>
                <a:cs typeface="+mn-cs"/>
              </a:endParaRPr>
            </a:p>
          </p:txBody>
        </p:sp>
        <p:sp>
          <p:nvSpPr>
            <p:cNvPr id="21605" name="Oval 101"/>
            <p:cNvSpPr>
              <a:spLocks noChangeArrowheads="1"/>
            </p:cNvSpPr>
            <p:nvPr/>
          </p:nvSpPr>
          <p:spPr bwMode="hidden">
            <a:xfrm>
              <a:off x="3512" y="2302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 dirty="0">
                <a:ea typeface="ＭＳ Ｐゴシック" charset="0"/>
                <a:cs typeface="+mn-cs"/>
              </a:endParaRPr>
            </a:p>
          </p:txBody>
        </p:sp>
        <p:sp>
          <p:nvSpPr>
            <p:cNvPr id="21606" name="Oval 102"/>
            <p:cNvSpPr>
              <a:spLocks noChangeArrowheads="1"/>
            </p:cNvSpPr>
            <p:nvPr/>
          </p:nvSpPr>
          <p:spPr bwMode="hidden">
            <a:xfrm>
              <a:off x="3980" y="2014"/>
              <a:ext cx="134" cy="7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 dirty="0">
                <a:ea typeface="ＭＳ Ｐゴシック" charset="0"/>
                <a:cs typeface="+mn-cs"/>
              </a:endParaRPr>
            </a:p>
          </p:txBody>
        </p:sp>
        <p:sp>
          <p:nvSpPr>
            <p:cNvPr id="21607" name="Oval 103"/>
            <p:cNvSpPr>
              <a:spLocks noChangeArrowheads="1"/>
            </p:cNvSpPr>
            <p:nvPr/>
          </p:nvSpPr>
          <p:spPr bwMode="hidden">
            <a:xfrm>
              <a:off x="3753" y="2158"/>
              <a:ext cx="134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 dirty="0">
                <a:ea typeface="ＭＳ Ｐゴシック" charset="0"/>
                <a:cs typeface="+mn-cs"/>
              </a:endParaRPr>
            </a:p>
          </p:txBody>
        </p:sp>
        <p:sp>
          <p:nvSpPr>
            <p:cNvPr id="21608" name="Oval 104"/>
            <p:cNvSpPr>
              <a:spLocks noChangeArrowheads="1"/>
            </p:cNvSpPr>
            <p:nvPr/>
          </p:nvSpPr>
          <p:spPr bwMode="hidden">
            <a:xfrm>
              <a:off x="4176" y="1898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 dirty="0">
                <a:ea typeface="ＭＳ Ｐゴシック" charset="0"/>
                <a:cs typeface="+mn-cs"/>
              </a:endParaRPr>
            </a:p>
          </p:txBody>
        </p:sp>
        <p:sp>
          <p:nvSpPr>
            <p:cNvPr id="21609" name="Oval 105"/>
            <p:cNvSpPr>
              <a:spLocks noChangeArrowheads="1"/>
            </p:cNvSpPr>
            <p:nvPr/>
          </p:nvSpPr>
          <p:spPr bwMode="hidden">
            <a:xfrm>
              <a:off x="4338" y="1797"/>
              <a:ext cx="129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 dirty="0">
                <a:ea typeface="ＭＳ Ｐゴシック" charset="0"/>
                <a:cs typeface="+mn-cs"/>
              </a:endParaRPr>
            </a:p>
          </p:txBody>
        </p:sp>
        <p:sp>
          <p:nvSpPr>
            <p:cNvPr id="21610" name="Oval 106"/>
            <p:cNvSpPr>
              <a:spLocks noChangeArrowheads="1"/>
            </p:cNvSpPr>
            <p:nvPr/>
          </p:nvSpPr>
          <p:spPr bwMode="hidden">
            <a:xfrm>
              <a:off x="4505" y="1700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 dirty="0">
                <a:ea typeface="ＭＳ Ｐゴシック" charset="0"/>
                <a:cs typeface="+mn-cs"/>
              </a:endParaRPr>
            </a:p>
          </p:txBody>
        </p:sp>
        <p:sp>
          <p:nvSpPr>
            <p:cNvPr id="21611" name="Oval 107"/>
            <p:cNvSpPr>
              <a:spLocks noChangeArrowheads="1"/>
            </p:cNvSpPr>
            <p:nvPr/>
          </p:nvSpPr>
          <p:spPr bwMode="hidden">
            <a:xfrm>
              <a:off x="4661" y="1603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 dirty="0">
                <a:ea typeface="ＭＳ Ｐゴシック" charset="0"/>
                <a:cs typeface="+mn-cs"/>
              </a:endParaRPr>
            </a:p>
          </p:txBody>
        </p:sp>
        <p:sp>
          <p:nvSpPr>
            <p:cNvPr id="21612" name="Oval 108"/>
            <p:cNvSpPr>
              <a:spLocks noChangeArrowheads="1"/>
            </p:cNvSpPr>
            <p:nvPr/>
          </p:nvSpPr>
          <p:spPr bwMode="hidden">
            <a:xfrm>
              <a:off x="4803" y="1512"/>
              <a:ext cx="128" cy="5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 dirty="0">
                <a:ea typeface="ＭＳ Ｐゴシック" charset="0"/>
                <a:cs typeface="+mn-cs"/>
              </a:endParaRPr>
            </a:p>
          </p:txBody>
        </p:sp>
        <p:sp>
          <p:nvSpPr>
            <p:cNvPr id="21613" name="Oval 109"/>
            <p:cNvSpPr>
              <a:spLocks noChangeArrowheads="1"/>
            </p:cNvSpPr>
            <p:nvPr/>
          </p:nvSpPr>
          <p:spPr bwMode="hidden">
            <a:xfrm>
              <a:off x="4930" y="1431"/>
              <a:ext cx="111" cy="5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 dirty="0">
                <a:ea typeface="ＭＳ Ｐゴシック" charset="0"/>
                <a:cs typeface="+mn-cs"/>
              </a:endParaRPr>
            </a:p>
          </p:txBody>
        </p:sp>
        <p:sp>
          <p:nvSpPr>
            <p:cNvPr id="21614" name="Oval 110"/>
            <p:cNvSpPr>
              <a:spLocks noChangeArrowheads="1"/>
            </p:cNvSpPr>
            <p:nvPr/>
          </p:nvSpPr>
          <p:spPr bwMode="hidden">
            <a:xfrm>
              <a:off x="3835" y="1430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 dirty="0">
                <a:ea typeface="ＭＳ Ｐゴシック" charset="0"/>
                <a:cs typeface="+mn-cs"/>
              </a:endParaRPr>
            </a:p>
          </p:txBody>
        </p:sp>
        <p:sp>
          <p:nvSpPr>
            <p:cNvPr id="21615" name="Oval 111"/>
            <p:cNvSpPr>
              <a:spLocks noChangeArrowheads="1"/>
            </p:cNvSpPr>
            <p:nvPr/>
          </p:nvSpPr>
          <p:spPr bwMode="hidden">
            <a:xfrm>
              <a:off x="3286" y="1430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 dirty="0">
                <a:ea typeface="ＭＳ Ｐゴシック" charset="0"/>
                <a:cs typeface="+mn-cs"/>
              </a:endParaRPr>
            </a:p>
          </p:txBody>
        </p:sp>
        <p:sp>
          <p:nvSpPr>
            <p:cNvPr id="21616" name="Oval 112"/>
            <p:cNvSpPr>
              <a:spLocks noChangeArrowheads="1"/>
            </p:cNvSpPr>
            <p:nvPr/>
          </p:nvSpPr>
          <p:spPr bwMode="hidden">
            <a:xfrm>
              <a:off x="2972" y="1366"/>
              <a:ext cx="111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 dirty="0">
                <a:ea typeface="ＭＳ Ｐゴシック" charset="0"/>
                <a:cs typeface="+mn-cs"/>
              </a:endParaRPr>
            </a:p>
          </p:txBody>
        </p:sp>
        <p:sp>
          <p:nvSpPr>
            <p:cNvPr id="21617" name="Oval 113"/>
            <p:cNvSpPr>
              <a:spLocks noChangeArrowheads="1"/>
            </p:cNvSpPr>
            <p:nvPr/>
          </p:nvSpPr>
          <p:spPr bwMode="hidden">
            <a:xfrm>
              <a:off x="3152" y="1292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 dirty="0">
                <a:ea typeface="ＭＳ Ｐゴシック" charset="0"/>
                <a:cs typeface="+mn-cs"/>
              </a:endParaRPr>
            </a:p>
          </p:txBody>
        </p:sp>
        <p:sp>
          <p:nvSpPr>
            <p:cNvPr id="21618" name="Oval 114"/>
            <p:cNvSpPr>
              <a:spLocks noChangeArrowheads="1"/>
            </p:cNvSpPr>
            <p:nvPr/>
          </p:nvSpPr>
          <p:spPr bwMode="hidden">
            <a:xfrm>
              <a:off x="3020" y="1170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 dirty="0">
                <a:ea typeface="ＭＳ Ｐゴシック" charset="0"/>
                <a:cs typeface="+mn-cs"/>
              </a:endParaRPr>
            </a:p>
          </p:txBody>
        </p:sp>
        <p:sp>
          <p:nvSpPr>
            <p:cNvPr id="21619" name="Oval 115"/>
            <p:cNvSpPr>
              <a:spLocks noChangeArrowheads="1"/>
            </p:cNvSpPr>
            <p:nvPr/>
          </p:nvSpPr>
          <p:spPr bwMode="hidden">
            <a:xfrm>
              <a:off x="2443" y="1368"/>
              <a:ext cx="112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 dirty="0">
                <a:ea typeface="ＭＳ Ｐゴシック" charset="0"/>
                <a:cs typeface="+mn-cs"/>
              </a:endParaRPr>
            </a:p>
          </p:txBody>
        </p:sp>
        <p:sp>
          <p:nvSpPr>
            <p:cNvPr id="21620" name="Oval 116"/>
            <p:cNvSpPr>
              <a:spLocks noChangeArrowheads="1"/>
            </p:cNvSpPr>
            <p:nvPr/>
          </p:nvSpPr>
          <p:spPr bwMode="hidden">
            <a:xfrm>
              <a:off x="2301" y="1220"/>
              <a:ext cx="112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 dirty="0">
                <a:ea typeface="ＭＳ Ｐゴシック" charset="0"/>
                <a:cs typeface="+mn-cs"/>
              </a:endParaRPr>
            </a:p>
          </p:txBody>
        </p:sp>
        <p:sp>
          <p:nvSpPr>
            <p:cNvPr id="21621" name="Oval 117"/>
            <p:cNvSpPr>
              <a:spLocks noChangeArrowheads="1"/>
            </p:cNvSpPr>
            <p:nvPr/>
          </p:nvSpPr>
          <p:spPr bwMode="hidden">
            <a:xfrm>
              <a:off x="2095" y="1284"/>
              <a:ext cx="112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 dirty="0">
                <a:ea typeface="ＭＳ Ｐゴシック" charset="0"/>
                <a:cs typeface="+mn-cs"/>
              </a:endParaRPr>
            </a:p>
          </p:txBody>
        </p:sp>
        <p:sp>
          <p:nvSpPr>
            <p:cNvPr id="21622" name="Oval 118"/>
            <p:cNvSpPr>
              <a:spLocks noChangeArrowheads="1"/>
            </p:cNvSpPr>
            <p:nvPr/>
          </p:nvSpPr>
          <p:spPr bwMode="hidden">
            <a:xfrm>
              <a:off x="2228" y="1442"/>
              <a:ext cx="111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 dirty="0">
                <a:ea typeface="ＭＳ Ｐゴシック" charset="0"/>
                <a:cs typeface="+mn-cs"/>
              </a:endParaRPr>
            </a:p>
          </p:txBody>
        </p:sp>
        <p:sp>
          <p:nvSpPr>
            <p:cNvPr id="21623" name="Oval 119"/>
            <p:cNvSpPr>
              <a:spLocks noChangeArrowheads="1"/>
            </p:cNvSpPr>
            <p:nvPr/>
          </p:nvSpPr>
          <p:spPr bwMode="hidden">
            <a:xfrm>
              <a:off x="1109" y="1424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 dirty="0">
                <a:ea typeface="ＭＳ Ｐゴシック" charset="0"/>
                <a:cs typeface="+mn-cs"/>
              </a:endParaRPr>
            </a:p>
          </p:txBody>
        </p:sp>
        <p:sp>
          <p:nvSpPr>
            <p:cNvPr id="21624" name="Oval 120"/>
            <p:cNvSpPr>
              <a:spLocks noChangeArrowheads="1"/>
            </p:cNvSpPr>
            <p:nvPr/>
          </p:nvSpPr>
          <p:spPr bwMode="hidden">
            <a:xfrm>
              <a:off x="611" y="1284"/>
              <a:ext cx="111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 dirty="0">
                <a:ea typeface="ＭＳ Ｐゴシック" charset="0"/>
                <a:cs typeface="+mn-cs"/>
              </a:endParaRPr>
            </a:p>
          </p:txBody>
        </p:sp>
        <p:sp>
          <p:nvSpPr>
            <p:cNvPr id="21625" name="Oval 121"/>
            <p:cNvSpPr>
              <a:spLocks noChangeArrowheads="1"/>
            </p:cNvSpPr>
            <p:nvPr/>
          </p:nvSpPr>
          <p:spPr bwMode="hidden">
            <a:xfrm>
              <a:off x="305" y="1358"/>
              <a:ext cx="111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 dirty="0">
                <a:ea typeface="ＭＳ Ｐゴシック" charset="0"/>
                <a:cs typeface="+mn-cs"/>
              </a:endParaRPr>
            </a:p>
          </p:txBody>
        </p:sp>
        <p:sp>
          <p:nvSpPr>
            <p:cNvPr id="21626" name="Oval 122"/>
            <p:cNvSpPr>
              <a:spLocks noChangeArrowheads="1"/>
            </p:cNvSpPr>
            <p:nvPr/>
          </p:nvSpPr>
          <p:spPr bwMode="hidden">
            <a:xfrm>
              <a:off x="156" y="1154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 dirty="0">
                <a:ea typeface="ＭＳ Ｐゴシック" charset="0"/>
                <a:cs typeface="+mn-cs"/>
              </a:endParaRPr>
            </a:p>
          </p:txBody>
        </p:sp>
        <p:sp>
          <p:nvSpPr>
            <p:cNvPr id="21627" name="Oval 123"/>
            <p:cNvSpPr>
              <a:spLocks noChangeArrowheads="1"/>
            </p:cNvSpPr>
            <p:nvPr/>
          </p:nvSpPr>
          <p:spPr bwMode="hidden">
            <a:xfrm>
              <a:off x="4538" y="1365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 dirty="0">
                <a:ea typeface="ＭＳ Ｐゴシック" charset="0"/>
                <a:cs typeface="+mn-cs"/>
              </a:endParaRPr>
            </a:p>
          </p:txBody>
        </p:sp>
        <p:sp>
          <p:nvSpPr>
            <p:cNvPr id="21628" name="Oval 124"/>
            <p:cNvSpPr>
              <a:spLocks noChangeArrowheads="1"/>
            </p:cNvSpPr>
            <p:nvPr/>
          </p:nvSpPr>
          <p:spPr bwMode="hidden">
            <a:xfrm>
              <a:off x="4407" y="1440"/>
              <a:ext cx="105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 dirty="0">
                <a:ea typeface="ＭＳ Ｐゴシック" charset="0"/>
                <a:cs typeface="+mn-cs"/>
              </a:endParaRPr>
            </a:p>
          </p:txBody>
        </p:sp>
        <p:sp>
          <p:nvSpPr>
            <p:cNvPr id="21629" name="Oval 125"/>
            <p:cNvSpPr>
              <a:spLocks noChangeArrowheads="1"/>
            </p:cNvSpPr>
            <p:nvPr/>
          </p:nvSpPr>
          <p:spPr bwMode="hidden">
            <a:xfrm>
              <a:off x="3992" y="1356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 dirty="0">
                <a:ea typeface="ＭＳ Ｐゴシック" charset="0"/>
                <a:cs typeface="+mn-cs"/>
              </a:endParaRPr>
            </a:p>
          </p:txBody>
        </p:sp>
        <p:sp>
          <p:nvSpPr>
            <p:cNvPr id="21630" name="Oval 126"/>
            <p:cNvSpPr>
              <a:spLocks noChangeArrowheads="1"/>
            </p:cNvSpPr>
            <p:nvPr/>
          </p:nvSpPr>
          <p:spPr bwMode="hidden">
            <a:xfrm>
              <a:off x="3466" y="1356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 dirty="0">
                <a:ea typeface="ＭＳ Ｐゴシック" charset="0"/>
                <a:cs typeface="+mn-cs"/>
              </a:endParaRPr>
            </a:p>
          </p:txBody>
        </p:sp>
        <p:sp>
          <p:nvSpPr>
            <p:cNvPr id="21631" name="Oval 127"/>
            <p:cNvSpPr>
              <a:spLocks noChangeArrowheads="1"/>
            </p:cNvSpPr>
            <p:nvPr/>
          </p:nvSpPr>
          <p:spPr bwMode="hidden">
            <a:xfrm>
              <a:off x="2852" y="1228"/>
              <a:ext cx="106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 dirty="0">
                <a:ea typeface="ＭＳ Ｐゴシック" charset="0"/>
                <a:cs typeface="+mn-cs"/>
              </a:endParaRPr>
            </a:p>
          </p:txBody>
        </p:sp>
        <p:sp>
          <p:nvSpPr>
            <p:cNvPr id="21632" name="Oval 128"/>
            <p:cNvSpPr>
              <a:spLocks noChangeArrowheads="1"/>
            </p:cNvSpPr>
            <p:nvPr/>
          </p:nvSpPr>
          <p:spPr bwMode="hidden">
            <a:xfrm>
              <a:off x="2678" y="1109"/>
              <a:ext cx="106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 dirty="0">
                <a:ea typeface="ＭＳ Ｐゴシック" charset="0"/>
                <a:cs typeface="+mn-cs"/>
              </a:endParaRPr>
            </a:p>
          </p:txBody>
        </p:sp>
        <p:sp>
          <p:nvSpPr>
            <p:cNvPr id="21633" name="Oval 129"/>
            <p:cNvSpPr>
              <a:spLocks noChangeArrowheads="1"/>
            </p:cNvSpPr>
            <p:nvPr/>
          </p:nvSpPr>
          <p:spPr bwMode="hidden">
            <a:xfrm>
              <a:off x="2859" y="1045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 dirty="0">
                <a:ea typeface="ＭＳ Ｐゴシック" charset="0"/>
                <a:cs typeface="+mn-cs"/>
              </a:endParaRPr>
            </a:p>
          </p:txBody>
        </p:sp>
        <p:sp>
          <p:nvSpPr>
            <p:cNvPr id="21634" name="Oval 130"/>
            <p:cNvSpPr>
              <a:spLocks noChangeArrowheads="1"/>
            </p:cNvSpPr>
            <p:nvPr/>
          </p:nvSpPr>
          <p:spPr bwMode="hidden">
            <a:xfrm>
              <a:off x="1942" y="1040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 dirty="0">
                <a:ea typeface="ＭＳ Ｐゴシック" charset="0"/>
                <a:cs typeface="+mn-cs"/>
              </a:endParaRPr>
            </a:p>
          </p:txBody>
        </p:sp>
        <p:sp>
          <p:nvSpPr>
            <p:cNvPr id="21635" name="Oval 131"/>
            <p:cNvSpPr>
              <a:spLocks noChangeArrowheads="1"/>
            </p:cNvSpPr>
            <p:nvPr/>
          </p:nvSpPr>
          <p:spPr bwMode="hidden">
            <a:xfrm>
              <a:off x="1088" y="1277"/>
              <a:ext cx="106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 dirty="0">
                <a:ea typeface="ＭＳ Ｐゴシック" charset="0"/>
                <a:cs typeface="+mn-cs"/>
              </a:endParaRPr>
            </a:p>
          </p:txBody>
        </p:sp>
        <p:sp>
          <p:nvSpPr>
            <p:cNvPr id="21636" name="Oval 132"/>
            <p:cNvSpPr>
              <a:spLocks noChangeArrowheads="1"/>
            </p:cNvSpPr>
            <p:nvPr/>
          </p:nvSpPr>
          <p:spPr bwMode="hidden">
            <a:xfrm>
              <a:off x="827" y="1350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 dirty="0">
                <a:ea typeface="ＭＳ Ｐゴシック" charset="0"/>
                <a:cs typeface="+mn-cs"/>
              </a:endParaRPr>
            </a:p>
          </p:txBody>
        </p:sp>
        <p:sp>
          <p:nvSpPr>
            <p:cNvPr id="21637" name="Oval 133"/>
            <p:cNvSpPr>
              <a:spLocks noChangeArrowheads="1"/>
            </p:cNvSpPr>
            <p:nvPr/>
          </p:nvSpPr>
          <p:spPr bwMode="hidden">
            <a:xfrm>
              <a:off x="537" y="1428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 dirty="0">
                <a:ea typeface="ＭＳ Ｐゴシック" charset="0"/>
                <a:cs typeface="+mn-cs"/>
              </a:endParaRPr>
            </a:p>
          </p:txBody>
        </p:sp>
        <p:sp>
          <p:nvSpPr>
            <p:cNvPr id="21638" name="Oval 134"/>
            <p:cNvSpPr>
              <a:spLocks noChangeArrowheads="1"/>
            </p:cNvSpPr>
            <p:nvPr/>
          </p:nvSpPr>
          <p:spPr bwMode="hidden">
            <a:xfrm>
              <a:off x="635" y="1060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 dirty="0">
                <a:ea typeface="ＭＳ Ｐゴシック" charset="0"/>
                <a:cs typeface="+mn-cs"/>
              </a:endParaRPr>
            </a:p>
          </p:txBody>
        </p:sp>
        <p:sp>
          <p:nvSpPr>
            <p:cNvPr id="21639" name="Oval 135"/>
            <p:cNvSpPr>
              <a:spLocks noChangeArrowheads="1"/>
            </p:cNvSpPr>
            <p:nvPr/>
          </p:nvSpPr>
          <p:spPr bwMode="hidden">
            <a:xfrm>
              <a:off x="1540" y="1050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 dirty="0">
                <a:ea typeface="ＭＳ Ｐゴシック" charset="0"/>
                <a:cs typeface="+mn-cs"/>
              </a:endParaRPr>
            </a:p>
          </p:txBody>
        </p:sp>
        <p:sp>
          <p:nvSpPr>
            <p:cNvPr id="21640" name="Oval 136"/>
            <p:cNvSpPr>
              <a:spLocks noChangeArrowheads="1"/>
            </p:cNvSpPr>
            <p:nvPr/>
          </p:nvSpPr>
          <p:spPr bwMode="hidden">
            <a:xfrm>
              <a:off x="1120" y="1063"/>
              <a:ext cx="105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 dirty="0">
                <a:ea typeface="ＭＳ Ｐゴシック" charset="0"/>
                <a:cs typeface="+mn-cs"/>
              </a:endParaRPr>
            </a:p>
          </p:txBody>
        </p:sp>
        <p:sp>
          <p:nvSpPr>
            <p:cNvPr id="21641" name="Oval 137"/>
            <p:cNvSpPr>
              <a:spLocks noChangeArrowheads="1"/>
            </p:cNvSpPr>
            <p:nvPr/>
          </p:nvSpPr>
          <p:spPr bwMode="hidden">
            <a:xfrm>
              <a:off x="4131" y="1284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 dirty="0">
                <a:ea typeface="ＭＳ Ｐゴシック" charset="0"/>
                <a:cs typeface="+mn-cs"/>
              </a:endParaRPr>
            </a:p>
          </p:txBody>
        </p:sp>
        <p:sp>
          <p:nvSpPr>
            <p:cNvPr id="21642" name="Oval 138"/>
            <p:cNvSpPr>
              <a:spLocks noChangeArrowheads="1"/>
            </p:cNvSpPr>
            <p:nvPr/>
          </p:nvSpPr>
          <p:spPr bwMode="hidden">
            <a:xfrm>
              <a:off x="3477" y="1163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 dirty="0">
                <a:ea typeface="ＭＳ Ｐゴシック" charset="0"/>
                <a:cs typeface="+mn-cs"/>
              </a:endParaRPr>
            </a:p>
          </p:txBody>
        </p:sp>
        <p:sp>
          <p:nvSpPr>
            <p:cNvPr id="21643" name="Oval 139"/>
            <p:cNvSpPr>
              <a:spLocks noChangeArrowheads="1"/>
            </p:cNvSpPr>
            <p:nvPr/>
          </p:nvSpPr>
          <p:spPr bwMode="hidden">
            <a:xfrm>
              <a:off x="3315" y="1229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 dirty="0">
                <a:ea typeface="ＭＳ Ｐゴシック" charset="0"/>
                <a:cs typeface="+mn-cs"/>
              </a:endParaRPr>
            </a:p>
          </p:txBody>
        </p:sp>
        <p:sp>
          <p:nvSpPr>
            <p:cNvPr id="21644" name="Oval 140"/>
            <p:cNvSpPr>
              <a:spLocks noChangeArrowheads="1"/>
            </p:cNvSpPr>
            <p:nvPr/>
          </p:nvSpPr>
          <p:spPr bwMode="hidden">
            <a:xfrm>
              <a:off x="3174" y="1112"/>
              <a:ext cx="112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 dirty="0">
                <a:ea typeface="ＭＳ Ｐゴシック" charset="0"/>
                <a:cs typeface="+mn-cs"/>
              </a:endParaRPr>
            </a:p>
          </p:txBody>
        </p:sp>
        <p:sp>
          <p:nvSpPr>
            <p:cNvPr id="21645" name="Oval 141"/>
            <p:cNvSpPr>
              <a:spLocks noChangeArrowheads="1"/>
            </p:cNvSpPr>
            <p:nvPr/>
          </p:nvSpPr>
          <p:spPr bwMode="hidden">
            <a:xfrm>
              <a:off x="2396" y="1051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 dirty="0">
                <a:ea typeface="ＭＳ Ｐゴシック" charset="0"/>
                <a:cs typeface="+mn-cs"/>
              </a:endParaRPr>
            </a:p>
          </p:txBody>
        </p:sp>
        <p:sp>
          <p:nvSpPr>
            <p:cNvPr id="21646" name="Oval 142"/>
            <p:cNvSpPr>
              <a:spLocks noChangeArrowheads="1"/>
            </p:cNvSpPr>
            <p:nvPr/>
          </p:nvSpPr>
          <p:spPr bwMode="hidden">
            <a:xfrm>
              <a:off x="2769" y="1446"/>
              <a:ext cx="111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 dirty="0">
                <a:ea typeface="ＭＳ Ｐゴシック" charset="0"/>
                <a:cs typeface="+mn-cs"/>
              </a:endParaRPr>
            </a:p>
          </p:txBody>
        </p:sp>
        <p:sp>
          <p:nvSpPr>
            <p:cNvPr id="21647" name="Oval 143"/>
            <p:cNvSpPr>
              <a:spLocks noChangeArrowheads="1"/>
            </p:cNvSpPr>
            <p:nvPr/>
          </p:nvSpPr>
          <p:spPr bwMode="hidden">
            <a:xfrm>
              <a:off x="2656" y="1294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 dirty="0">
                <a:ea typeface="ＭＳ Ｐゴシック" charset="0"/>
                <a:cs typeface="+mn-cs"/>
              </a:endParaRPr>
            </a:p>
          </p:txBody>
        </p:sp>
        <p:sp>
          <p:nvSpPr>
            <p:cNvPr id="21648" name="Oval 144"/>
            <p:cNvSpPr>
              <a:spLocks noChangeArrowheads="1"/>
            </p:cNvSpPr>
            <p:nvPr/>
          </p:nvSpPr>
          <p:spPr bwMode="hidden">
            <a:xfrm>
              <a:off x="2501" y="1159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 dirty="0">
                <a:ea typeface="ＭＳ Ｐゴシック" charset="0"/>
                <a:cs typeface="+mn-cs"/>
              </a:endParaRPr>
            </a:p>
          </p:txBody>
        </p:sp>
        <p:sp>
          <p:nvSpPr>
            <p:cNvPr id="21649" name="Oval 145"/>
            <p:cNvSpPr>
              <a:spLocks noChangeArrowheads="1"/>
            </p:cNvSpPr>
            <p:nvPr/>
          </p:nvSpPr>
          <p:spPr bwMode="hidden">
            <a:xfrm>
              <a:off x="2222" y="1101"/>
              <a:ext cx="112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 dirty="0">
                <a:ea typeface="ＭＳ Ｐゴシック" charset="0"/>
                <a:cs typeface="+mn-cs"/>
              </a:endParaRPr>
            </a:p>
          </p:txBody>
        </p:sp>
        <p:sp>
          <p:nvSpPr>
            <p:cNvPr id="21650" name="Oval 146"/>
            <p:cNvSpPr>
              <a:spLocks noChangeArrowheads="1"/>
            </p:cNvSpPr>
            <p:nvPr/>
          </p:nvSpPr>
          <p:spPr bwMode="hidden">
            <a:xfrm>
              <a:off x="2029" y="1162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 dirty="0">
                <a:ea typeface="ＭＳ Ｐゴシック" charset="0"/>
                <a:cs typeface="+mn-cs"/>
              </a:endParaRPr>
            </a:p>
          </p:txBody>
        </p:sp>
        <p:sp>
          <p:nvSpPr>
            <p:cNvPr id="21651" name="Oval 147"/>
            <p:cNvSpPr>
              <a:spLocks noChangeArrowheads="1"/>
            </p:cNvSpPr>
            <p:nvPr/>
          </p:nvSpPr>
          <p:spPr bwMode="hidden">
            <a:xfrm>
              <a:off x="1875" y="1356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 dirty="0">
                <a:ea typeface="ＭＳ Ｐゴシック" charset="0"/>
                <a:cs typeface="+mn-cs"/>
              </a:endParaRPr>
            </a:p>
          </p:txBody>
        </p:sp>
        <p:sp>
          <p:nvSpPr>
            <p:cNvPr id="21652" name="Oval 148"/>
            <p:cNvSpPr>
              <a:spLocks noChangeArrowheads="1"/>
            </p:cNvSpPr>
            <p:nvPr/>
          </p:nvSpPr>
          <p:spPr bwMode="hidden">
            <a:xfrm>
              <a:off x="1809" y="1223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 dirty="0">
                <a:ea typeface="ＭＳ Ｐゴシック" charset="0"/>
                <a:cs typeface="+mn-cs"/>
              </a:endParaRPr>
            </a:p>
          </p:txBody>
        </p:sp>
        <p:sp>
          <p:nvSpPr>
            <p:cNvPr id="21653" name="Oval 149"/>
            <p:cNvSpPr>
              <a:spLocks noChangeArrowheads="1"/>
            </p:cNvSpPr>
            <p:nvPr/>
          </p:nvSpPr>
          <p:spPr bwMode="hidden">
            <a:xfrm>
              <a:off x="1738" y="1098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 dirty="0">
                <a:ea typeface="ＭＳ Ｐゴシック" charset="0"/>
                <a:cs typeface="+mn-cs"/>
              </a:endParaRPr>
            </a:p>
          </p:txBody>
        </p:sp>
        <p:sp>
          <p:nvSpPr>
            <p:cNvPr id="21654" name="Oval 150"/>
            <p:cNvSpPr>
              <a:spLocks noChangeArrowheads="1"/>
            </p:cNvSpPr>
            <p:nvPr/>
          </p:nvSpPr>
          <p:spPr bwMode="hidden">
            <a:xfrm>
              <a:off x="1583" y="1289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 dirty="0">
                <a:ea typeface="ＭＳ Ｐゴシック" charset="0"/>
                <a:cs typeface="+mn-cs"/>
              </a:endParaRPr>
            </a:p>
          </p:txBody>
        </p:sp>
        <p:sp>
          <p:nvSpPr>
            <p:cNvPr id="21655" name="Oval 151"/>
            <p:cNvSpPr>
              <a:spLocks noChangeArrowheads="1"/>
            </p:cNvSpPr>
            <p:nvPr/>
          </p:nvSpPr>
          <p:spPr bwMode="hidden">
            <a:xfrm>
              <a:off x="1379" y="1343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 dirty="0">
                <a:ea typeface="ＭＳ Ｐゴシック" charset="0"/>
                <a:cs typeface="+mn-cs"/>
              </a:endParaRPr>
            </a:p>
          </p:txBody>
        </p:sp>
        <p:sp>
          <p:nvSpPr>
            <p:cNvPr id="21656" name="Oval 152"/>
            <p:cNvSpPr>
              <a:spLocks noChangeArrowheads="1"/>
            </p:cNvSpPr>
            <p:nvPr/>
          </p:nvSpPr>
          <p:spPr bwMode="hidden">
            <a:xfrm>
              <a:off x="1529" y="1156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 dirty="0">
                <a:ea typeface="ＭＳ Ｐゴシック" charset="0"/>
                <a:cs typeface="+mn-cs"/>
              </a:endParaRPr>
            </a:p>
          </p:txBody>
        </p:sp>
        <p:sp>
          <p:nvSpPr>
            <p:cNvPr id="21657" name="Oval 153"/>
            <p:cNvSpPr>
              <a:spLocks noChangeArrowheads="1"/>
            </p:cNvSpPr>
            <p:nvPr/>
          </p:nvSpPr>
          <p:spPr bwMode="hidden">
            <a:xfrm>
              <a:off x="1294" y="1222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 dirty="0">
                <a:ea typeface="ＭＳ Ｐゴシック" charset="0"/>
                <a:cs typeface="+mn-cs"/>
              </a:endParaRPr>
            </a:p>
          </p:txBody>
        </p:sp>
        <p:sp>
          <p:nvSpPr>
            <p:cNvPr id="21658" name="Oval 154"/>
            <p:cNvSpPr>
              <a:spLocks noChangeArrowheads="1"/>
            </p:cNvSpPr>
            <p:nvPr/>
          </p:nvSpPr>
          <p:spPr bwMode="hidden">
            <a:xfrm>
              <a:off x="1314" y="1112"/>
              <a:ext cx="112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 dirty="0">
                <a:ea typeface="ＭＳ Ｐゴシック" charset="0"/>
                <a:cs typeface="+mn-cs"/>
              </a:endParaRPr>
            </a:p>
          </p:txBody>
        </p:sp>
        <p:sp>
          <p:nvSpPr>
            <p:cNvPr id="21659" name="Oval 155"/>
            <p:cNvSpPr>
              <a:spLocks noChangeArrowheads="1"/>
            </p:cNvSpPr>
            <p:nvPr/>
          </p:nvSpPr>
          <p:spPr bwMode="hidden">
            <a:xfrm>
              <a:off x="1082" y="1166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 dirty="0">
                <a:ea typeface="ＭＳ Ｐゴシック" charset="0"/>
                <a:cs typeface="+mn-cs"/>
              </a:endParaRPr>
            </a:p>
          </p:txBody>
        </p:sp>
        <p:sp>
          <p:nvSpPr>
            <p:cNvPr id="21660" name="Oval 156"/>
            <p:cNvSpPr>
              <a:spLocks noChangeArrowheads="1"/>
            </p:cNvSpPr>
            <p:nvPr/>
          </p:nvSpPr>
          <p:spPr bwMode="hidden">
            <a:xfrm>
              <a:off x="877" y="1121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 dirty="0">
                <a:ea typeface="ＭＳ Ｐゴシック" charset="0"/>
                <a:cs typeface="+mn-cs"/>
              </a:endParaRPr>
            </a:p>
          </p:txBody>
        </p:sp>
        <p:sp>
          <p:nvSpPr>
            <p:cNvPr id="21661" name="Oval 157"/>
            <p:cNvSpPr>
              <a:spLocks noChangeArrowheads="1"/>
            </p:cNvSpPr>
            <p:nvPr/>
          </p:nvSpPr>
          <p:spPr bwMode="hidden">
            <a:xfrm>
              <a:off x="875" y="1216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 dirty="0">
                <a:ea typeface="ＭＳ Ｐゴシック" charset="0"/>
                <a:cs typeface="+mn-cs"/>
              </a:endParaRPr>
            </a:p>
          </p:txBody>
        </p:sp>
        <p:sp>
          <p:nvSpPr>
            <p:cNvPr id="21662" name="Oval 158"/>
            <p:cNvSpPr>
              <a:spLocks noChangeArrowheads="1"/>
            </p:cNvSpPr>
            <p:nvPr/>
          </p:nvSpPr>
          <p:spPr bwMode="hidden">
            <a:xfrm>
              <a:off x="680" y="1170"/>
              <a:ext cx="112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 dirty="0">
                <a:ea typeface="ＭＳ Ｐゴシック" charset="0"/>
                <a:cs typeface="+mn-cs"/>
              </a:endParaRPr>
            </a:p>
          </p:txBody>
        </p:sp>
        <p:sp>
          <p:nvSpPr>
            <p:cNvPr id="21663" name="Oval 159"/>
            <p:cNvSpPr>
              <a:spLocks noChangeArrowheads="1"/>
            </p:cNvSpPr>
            <p:nvPr/>
          </p:nvSpPr>
          <p:spPr bwMode="hidden">
            <a:xfrm>
              <a:off x="411" y="1232"/>
              <a:ext cx="111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 dirty="0">
                <a:ea typeface="ＭＳ Ｐゴシック" charset="0"/>
                <a:cs typeface="+mn-cs"/>
              </a:endParaRPr>
            </a:p>
          </p:txBody>
        </p:sp>
        <p:sp>
          <p:nvSpPr>
            <p:cNvPr id="21664" name="Oval 160"/>
            <p:cNvSpPr>
              <a:spLocks noChangeArrowheads="1"/>
            </p:cNvSpPr>
            <p:nvPr/>
          </p:nvSpPr>
          <p:spPr bwMode="hidden">
            <a:xfrm>
              <a:off x="434" y="1100"/>
              <a:ext cx="112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 dirty="0">
                <a:ea typeface="ＭＳ Ｐゴシック" charset="0"/>
                <a:cs typeface="+mn-cs"/>
              </a:endParaRPr>
            </a:p>
          </p:txBody>
        </p:sp>
        <p:sp>
          <p:nvSpPr>
            <p:cNvPr id="21665" name="Oval 161"/>
            <p:cNvSpPr>
              <a:spLocks noChangeArrowheads="1"/>
            </p:cNvSpPr>
            <p:nvPr/>
          </p:nvSpPr>
          <p:spPr bwMode="hidden">
            <a:xfrm>
              <a:off x="119" y="1312"/>
              <a:ext cx="111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 dirty="0">
                <a:ea typeface="ＭＳ Ｐゴシック" charset="0"/>
                <a:cs typeface="+mn-cs"/>
              </a:endParaRPr>
            </a:p>
          </p:txBody>
        </p:sp>
        <p:sp>
          <p:nvSpPr>
            <p:cNvPr id="21666" name="Oval 162"/>
            <p:cNvSpPr>
              <a:spLocks noChangeArrowheads="1"/>
            </p:cNvSpPr>
            <p:nvPr/>
          </p:nvSpPr>
          <p:spPr bwMode="hidden">
            <a:xfrm>
              <a:off x="858" y="1001"/>
              <a:ext cx="101" cy="38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 dirty="0">
                <a:ea typeface="ＭＳ Ｐゴシック" charset="0"/>
                <a:cs typeface="+mn-cs"/>
              </a:endParaRPr>
            </a:p>
          </p:txBody>
        </p:sp>
        <p:sp>
          <p:nvSpPr>
            <p:cNvPr id="21667" name="Oval 163"/>
            <p:cNvSpPr>
              <a:spLocks noChangeArrowheads="1"/>
            </p:cNvSpPr>
            <p:nvPr/>
          </p:nvSpPr>
          <p:spPr bwMode="hidden">
            <a:xfrm>
              <a:off x="1341" y="1013"/>
              <a:ext cx="101" cy="3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 dirty="0">
                <a:ea typeface="ＭＳ Ｐゴシック" charset="0"/>
                <a:cs typeface="+mn-cs"/>
              </a:endParaRPr>
            </a:p>
          </p:txBody>
        </p:sp>
        <p:sp>
          <p:nvSpPr>
            <p:cNvPr id="21668" name="Oval 164"/>
            <p:cNvSpPr>
              <a:spLocks noChangeArrowheads="1"/>
            </p:cNvSpPr>
            <p:nvPr/>
          </p:nvSpPr>
          <p:spPr bwMode="hidden">
            <a:xfrm>
              <a:off x="1739" y="1008"/>
              <a:ext cx="101" cy="38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 dirty="0">
                <a:ea typeface="ＭＳ Ｐゴシック" charset="0"/>
                <a:cs typeface="+mn-cs"/>
              </a:endParaRPr>
            </a:p>
          </p:txBody>
        </p:sp>
        <p:sp>
          <p:nvSpPr>
            <p:cNvPr id="21669" name="Oval 165"/>
            <p:cNvSpPr>
              <a:spLocks noChangeArrowheads="1"/>
            </p:cNvSpPr>
            <p:nvPr/>
          </p:nvSpPr>
          <p:spPr bwMode="hidden">
            <a:xfrm>
              <a:off x="2116" y="1001"/>
              <a:ext cx="100" cy="3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 dirty="0">
                <a:ea typeface="ＭＳ Ｐゴシック" charset="0"/>
                <a:cs typeface="+mn-cs"/>
              </a:endParaRPr>
            </a:p>
          </p:txBody>
        </p:sp>
        <p:sp>
          <p:nvSpPr>
            <p:cNvPr id="21670" name="Oval 166"/>
            <p:cNvSpPr>
              <a:spLocks noChangeArrowheads="1"/>
            </p:cNvSpPr>
            <p:nvPr/>
          </p:nvSpPr>
          <p:spPr bwMode="hidden">
            <a:xfrm>
              <a:off x="2320" y="941"/>
              <a:ext cx="101" cy="3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 dirty="0">
                <a:ea typeface="ＭＳ Ｐゴシック" charset="0"/>
                <a:cs typeface="+mn-cs"/>
              </a:endParaRPr>
            </a:p>
          </p:txBody>
        </p:sp>
        <p:sp>
          <p:nvSpPr>
            <p:cNvPr id="21671" name="Oval 167"/>
            <p:cNvSpPr>
              <a:spLocks noChangeArrowheads="1"/>
            </p:cNvSpPr>
            <p:nvPr/>
          </p:nvSpPr>
          <p:spPr bwMode="hidden">
            <a:xfrm>
              <a:off x="2601" y="995"/>
              <a:ext cx="101" cy="3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 dirty="0">
                <a:ea typeface="ＭＳ Ｐゴシック" charset="0"/>
                <a:cs typeface="+mn-cs"/>
              </a:endParaRPr>
            </a:p>
          </p:txBody>
        </p:sp>
        <p:sp>
          <p:nvSpPr>
            <p:cNvPr id="21672" name="Oval 168"/>
            <p:cNvSpPr>
              <a:spLocks noChangeArrowheads="1"/>
            </p:cNvSpPr>
            <p:nvPr/>
          </p:nvSpPr>
          <p:spPr bwMode="hidden">
            <a:xfrm>
              <a:off x="1667" y="1420"/>
              <a:ext cx="106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 dirty="0">
                <a:ea typeface="ＭＳ Ｐゴシック" charset="0"/>
                <a:cs typeface="+mn-cs"/>
              </a:endParaRPr>
            </a:p>
          </p:txBody>
        </p:sp>
        <p:sp>
          <p:nvSpPr>
            <p:cNvPr id="21673" name="Oval 169"/>
            <p:cNvSpPr>
              <a:spLocks noChangeArrowheads="1"/>
            </p:cNvSpPr>
            <p:nvPr/>
          </p:nvSpPr>
          <p:spPr bwMode="hidden">
            <a:xfrm>
              <a:off x="2557" y="1516"/>
              <a:ext cx="123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 dirty="0">
                <a:ea typeface="ＭＳ Ｐゴシック" charset="0"/>
                <a:cs typeface="+mn-cs"/>
              </a:endParaRPr>
            </a:p>
          </p:txBody>
        </p:sp>
        <p:sp>
          <p:nvSpPr>
            <p:cNvPr id="21674" name="Oval 170"/>
            <p:cNvSpPr>
              <a:spLocks noChangeArrowheads="1"/>
            </p:cNvSpPr>
            <p:nvPr/>
          </p:nvSpPr>
          <p:spPr bwMode="hidden">
            <a:xfrm>
              <a:off x="3619" y="1287"/>
              <a:ext cx="112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 dirty="0">
                <a:ea typeface="ＭＳ Ｐゴシック" charset="0"/>
                <a:cs typeface="+mn-cs"/>
              </a:endParaRPr>
            </a:p>
          </p:txBody>
        </p:sp>
        <p:sp>
          <p:nvSpPr>
            <p:cNvPr id="21675" name="Oval 171"/>
            <p:cNvSpPr>
              <a:spLocks noChangeArrowheads="1"/>
            </p:cNvSpPr>
            <p:nvPr/>
          </p:nvSpPr>
          <p:spPr bwMode="hidden">
            <a:xfrm>
              <a:off x="3791" y="1212"/>
              <a:ext cx="111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 dirty="0">
                <a:ea typeface="ＭＳ Ｐゴシック" charset="0"/>
                <a:cs typeface="+mn-cs"/>
              </a:endParaRPr>
            </a:p>
          </p:txBody>
        </p:sp>
        <p:sp>
          <p:nvSpPr>
            <p:cNvPr id="21676" name="Oval 172"/>
            <p:cNvSpPr>
              <a:spLocks noChangeArrowheads="1"/>
            </p:cNvSpPr>
            <p:nvPr/>
          </p:nvSpPr>
          <p:spPr bwMode="hidden">
            <a:xfrm>
              <a:off x="2134" y="908"/>
              <a:ext cx="79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 dirty="0">
                <a:ea typeface="ＭＳ Ｐゴシック" charset="0"/>
                <a:cs typeface="+mn-cs"/>
              </a:endParaRPr>
            </a:p>
          </p:txBody>
        </p:sp>
        <p:sp>
          <p:nvSpPr>
            <p:cNvPr id="21677" name="Oval 173"/>
            <p:cNvSpPr>
              <a:spLocks noChangeArrowheads="1"/>
            </p:cNvSpPr>
            <p:nvPr/>
          </p:nvSpPr>
          <p:spPr bwMode="hidden">
            <a:xfrm>
              <a:off x="1264" y="908"/>
              <a:ext cx="79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 dirty="0">
                <a:ea typeface="ＭＳ Ｐゴシック" charset="0"/>
                <a:cs typeface="+mn-cs"/>
              </a:endParaRPr>
            </a:p>
          </p:txBody>
        </p:sp>
        <p:sp>
          <p:nvSpPr>
            <p:cNvPr id="21678" name="Oval 174"/>
            <p:cNvSpPr>
              <a:spLocks noChangeArrowheads="1"/>
            </p:cNvSpPr>
            <p:nvPr/>
          </p:nvSpPr>
          <p:spPr bwMode="hidden">
            <a:xfrm>
              <a:off x="1471" y="869"/>
              <a:ext cx="79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 dirty="0">
                <a:ea typeface="ＭＳ Ｐゴシック" charset="0"/>
                <a:cs typeface="+mn-cs"/>
              </a:endParaRPr>
            </a:p>
          </p:txBody>
        </p:sp>
        <p:sp>
          <p:nvSpPr>
            <p:cNvPr id="21679" name="Oval 175"/>
            <p:cNvSpPr>
              <a:spLocks noChangeArrowheads="1"/>
            </p:cNvSpPr>
            <p:nvPr/>
          </p:nvSpPr>
          <p:spPr bwMode="hidden">
            <a:xfrm>
              <a:off x="1650" y="824"/>
              <a:ext cx="83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 dirty="0">
                <a:ea typeface="ＭＳ Ｐゴシック" charset="0"/>
                <a:cs typeface="+mn-cs"/>
              </a:endParaRPr>
            </a:p>
          </p:txBody>
        </p:sp>
        <p:sp>
          <p:nvSpPr>
            <p:cNvPr id="21680" name="Oval 176"/>
            <p:cNvSpPr>
              <a:spLocks noChangeArrowheads="1"/>
            </p:cNvSpPr>
            <p:nvPr/>
          </p:nvSpPr>
          <p:spPr bwMode="hidden">
            <a:xfrm>
              <a:off x="1918" y="869"/>
              <a:ext cx="84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 dirty="0">
                <a:ea typeface="ＭＳ Ｐゴシック" charset="0"/>
                <a:cs typeface="+mn-cs"/>
              </a:endParaRPr>
            </a:p>
          </p:txBody>
        </p:sp>
        <p:sp>
          <p:nvSpPr>
            <p:cNvPr id="21681" name="Oval 177"/>
            <p:cNvSpPr>
              <a:spLocks noChangeArrowheads="1"/>
            </p:cNvSpPr>
            <p:nvPr/>
          </p:nvSpPr>
          <p:spPr bwMode="hidden">
            <a:xfrm>
              <a:off x="1720" y="923"/>
              <a:ext cx="83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 dirty="0">
                <a:ea typeface="ＭＳ Ｐゴシック" charset="0"/>
                <a:cs typeface="+mn-cs"/>
              </a:endParaRPr>
            </a:p>
          </p:txBody>
        </p:sp>
        <p:sp>
          <p:nvSpPr>
            <p:cNvPr id="21682" name="Oval 178"/>
            <p:cNvSpPr>
              <a:spLocks noChangeArrowheads="1"/>
            </p:cNvSpPr>
            <p:nvPr/>
          </p:nvSpPr>
          <p:spPr bwMode="hidden">
            <a:xfrm>
              <a:off x="1913" y="957"/>
              <a:ext cx="95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 dirty="0">
                <a:ea typeface="ＭＳ Ｐゴシック" charset="0"/>
                <a:cs typeface="+mn-cs"/>
              </a:endParaRPr>
            </a:p>
          </p:txBody>
        </p:sp>
        <p:sp>
          <p:nvSpPr>
            <p:cNvPr id="21683" name="Oval 179"/>
            <p:cNvSpPr>
              <a:spLocks noChangeArrowheads="1"/>
            </p:cNvSpPr>
            <p:nvPr/>
          </p:nvSpPr>
          <p:spPr bwMode="hidden">
            <a:xfrm>
              <a:off x="1541" y="962"/>
              <a:ext cx="89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 dirty="0">
                <a:ea typeface="ＭＳ Ｐゴシック" charset="0"/>
                <a:cs typeface="+mn-cs"/>
              </a:endParaRPr>
            </a:p>
          </p:txBody>
        </p:sp>
        <p:sp>
          <p:nvSpPr>
            <p:cNvPr id="21684" name="Oval 180"/>
            <p:cNvSpPr>
              <a:spLocks noChangeArrowheads="1"/>
            </p:cNvSpPr>
            <p:nvPr/>
          </p:nvSpPr>
          <p:spPr bwMode="hidden">
            <a:xfrm>
              <a:off x="1076" y="953"/>
              <a:ext cx="10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 dirty="0">
                <a:ea typeface="ＭＳ Ｐゴシック" charset="0"/>
                <a:cs typeface="+mn-cs"/>
              </a:endParaRPr>
            </a:p>
          </p:txBody>
        </p:sp>
        <p:sp>
          <p:nvSpPr>
            <p:cNvPr id="21685" name="Oval 181"/>
            <p:cNvSpPr>
              <a:spLocks noChangeArrowheads="1"/>
            </p:cNvSpPr>
            <p:nvPr/>
          </p:nvSpPr>
          <p:spPr bwMode="hidden">
            <a:xfrm>
              <a:off x="1983" y="4027"/>
              <a:ext cx="195" cy="105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 dirty="0">
                <a:ea typeface="ＭＳ Ｐゴシック" charset="0"/>
                <a:cs typeface="+mn-cs"/>
              </a:endParaRPr>
            </a:p>
          </p:txBody>
        </p:sp>
        <p:sp>
          <p:nvSpPr>
            <p:cNvPr id="21686" name="Oval 182"/>
            <p:cNvSpPr>
              <a:spLocks noChangeArrowheads="1"/>
            </p:cNvSpPr>
            <p:nvPr/>
          </p:nvSpPr>
          <p:spPr bwMode="hidden">
            <a:xfrm>
              <a:off x="2460" y="3671"/>
              <a:ext cx="196" cy="11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 dirty="0">
                <a:ea typeface="ＭＳ Ｐゴシック" charset="0"/>
                <a:cs typeface="+mn-cs"/>
              </a:endParaRPr>
            </a:p>
          </p:txBody>
        </p:sp>
        <p:sp>
          <p:nvSpPr>
            <p:cNvPr id="21687" name="Oval 183"/>
            <p:cNvSpPr>
              <a:spLocks noChangeArrowheads="1"/>
            </p:cNvSpPr>
            <p:nvPr/>
          </p:nvSpPr>
          <p:spPr bwMode="hidden">
            <a:xfrm>
              <a:off x="3238" y="3121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 dirty="0">
                <a:ea typeface="ＭＳ Ｐゴシック" charset="0"/>
                <a:cs typeface="+mn-cs"/>
              </a:endParaRPr>
            </a:p>
          </p:txBody>
        </p:sp>
        <p:sp>
          <p:nvSpPr>
            <p:cNvPr id="21688" name="Oval 184"/>
            <p:cNvSpPr>
              <a:spLocks noChangeArrowheads="1"/>
            </p:cNvSpPr>
            <p:nvPr/>
          </p:nvSpPr>
          <p:spPr bwMode="hidden">
            <a:xfrm>
              <a:off x="3550" y="2880"/>
              <a:ext cx="157" cy="89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 dirty="0">
                <a:ea typeface="ＭＳ Ｐゴシック" charset="0"/>
                <a:cs typeface="+mn-cs"/>
              </a:endParaRPr>
            </a:p>
          </p:txBody>
        </p:sp>
        <p:sp>
          <p:nvSpPr>
            <p:cNvPr id="21689" name="Oval 185"/>
            <p:cNvSpPr>
              <a:spLocks noChangeArrowheads="1"/>
            </p:cNvSpPr>
            <p:nvPr/>
          </p:nvSpPr>
          <p:spPr bwMode="hidden">
            <a:xfrm>
              <a:off x="2892" y="3377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 dirty="0">
                <a:ea typeface="ＭＳ Ｐゴシック" charset="0"/>
                <a:cs typeface="+mn-cs"/>
              </a:endParaRPr>
            </a:p>
          </p:txBody>
        </p:sp>
        <p:sp>
          <p:nvSpPr>
            <p:cNvPr id="21690" name="Oval 186"/>
            <p:cNvSpPr>
              <a:spLocks noChangeArrowheads="1"/>
            </p:cNvSpPr>
            <p:nvPr/>
          </p:nvSpPr>
          <p:spPr bwMode="hidden">
            <a:xfrm>
              <a:off x="3869" y="2657"/>
              <a:ext cx="151" cy="84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 dirty="0">
                <a:ea typeface="ＭＳ Ｐゴシック" charset="0"/>
                <a:cs typeface="+mn-cs"/>
              </a:endParaRPr>
            </a:p>
          </p:txBody>
        </p:sp>
        <p:sp>
          <p:nvSpPr>
            <p:cNvPr id="21691" name="Oval 187"/>
            <p:cNvSpPr>
              <a:spLocks noChangeArrowheads="1"/>
            </p:cNvSpPr>
            <p:nvPr/>
          </p:nvSpPr>
          <p:spPr bwMode="hidden">
            <a:xfrm>
              <a:off x="4090" y="2475"/>
              <a:ext cx="156" cy="89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 dirty="0">
                <a:ea typeface="ＭＳ Ｐゴシック" charset="0"/>
                <a:cs typeface="+mn-cs"/>
              </a:endParaRPr>
            </a:p>
          </p:txBody>
        </p:sp>
        <p:sp>
          <p:nvSpPr>
            <p:cNvPr id="21692" name="Oval 188"/>
            <p:cNvSpPr>
              <a:spLocks noChangeArrowheads="1"/>
            </p:cNvSpPr>
            <p:nvPr/>
          </p:nvSpPr>
          <p:spPr bwMode="hidden">
            <a:xfrm>
              <a:off x="4327" y="2314"/>
              <a:ext cx="134" cy="7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 dirty="0">
                <a:ea typeface="ＭＳ Ｐゴシック" charset="0"/>
                <a:cs typeface="+mn-cs"/>
              </a:endParaRPr>
            </a:p>
          </p:txBody>
        </p:sp>
        <p:sp>
          <p:nvSpPr>
            <p:cNvPr id="21693" name="Oval 189"/>
            <p:cNvSpPr>
              <a:spLocks noChangeArrowheads="1"/>
            </p:cNvSpPr>
            <p:nvPr/>
          </p:nvSpPr>
          <p:spPr bwMode="hidden">
            <a:xfrm>
              <a:off x="4712" y="2022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 dirty="0">
                <a:ea typeface="ＭＳ Ｐゴシック" charset="0"/>
                <a:cs typeface="+mn-cs"/>
              </a:endParaRPr>
            </a:p>
          </p:txBody>
        </p:sp>
        <p:sp>
          <p:nvSpPr>
            <p:cNvPr id="21694" name="Oval 190"/>
            <p:cNvSpPr>
              <a:spLocks noChangeArrowheads="1"/>
            </p:cNvSpPr>
            <p:nvPr/>
          </p:nvSpPr>
          <p:spPr bwMode="hidden">
            <a:xfrm>
              <a:off x="4533" y="2162"/>
              <a:ext cx="139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 dirty="0">
                <a:ea typeface="ＭＳ Ｐゴシック" charset="0"/>
                <a:cs typeface="+mn-cs"/>
              </a:endParaRPr>
            </a:p>
          </p:txBody>
        </p:sp>
        <p:sp>
          <p:nvSpPr>
            <p:cNvPr id="21695" name="Oval 191"/>
            <p:cNvSpPr>
              <a:spLocks noChangeArrowheads="1"/>
            </p:cNvSpPr>
            <p:nvPr/>
          </p:nvSpPr>
          <p:spPr bwMode="hidden">
            <a:xfrm>
              <a:off x="4863" y="1920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 dirty="0">
                <a:ea typeface="ＭＳ Ｐゴシック" charset="0"/>
                <a:cs typeface="+mn-cs"/>
              </a:endParaRPr>
            </a:p>
          </p:txBody>
        </p:sp>
        <p:sp>
          <p:nvSpPr>
            <p:cNvPr id="21696" name="Oval 192"/>
            <p:cNvSpPr>
              <a:spLocks noChangeArrowheads="1"/>
            </p:cNvSpPr>
            <p:nvPr/>
          </p:nvSpPr>
          <p:spPr bwMode="hidden">
            <a:xfrm>
              <a:off x="5009" y="1807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 dirty="0">
                <a:ea typeface="ＭＳ Ｐゴシック" charset="0"/>
                <a:cs typeface="+mn-cs"/>
              </a:endParaRPr>
            </a:p>
          </p:txBody>
        </p:sp>
        <p:sp>
          <p:nvSpPr>
            <p:cNvPr id="21697" name="Oval 193"/>
            <p:cNvSpPr>
              <a:spLocks noChangeArrowheads="1"/>
            </p:cNvSpPr>
            <p:nvPr/>
          </p:nvSpPr>
          <p:spPr bwMode="hidden">
            <a:xfrm>
              <a:off x="5161" y="1702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 dirty="0">
                <a:ea typeface="ＭＳ Ｐゴシック" charset="0"/>
                <a:cs typeface="+mn-cs"/>
              </a:endParaRPr>
            </a:p>
          </p:txBody>
        </p:sp>
        <p:sp>
          <p:nvSpPr>
            <p:cNvPr id="21698" name="Oval 194"/>
            <p:cNvSpPr>
              <a:spLocks noChangeArrowheads="1"/>
            </p:cNvSpPr>
            <p:nvPr/>
          </p:nvSpPr>
          <p:spPr bwMode="hidden">
            <a:xfrm>
              <a:off x="5277" y="1614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 dirty="0">
                <a:ea typeface="ＭＳ Ｐゴシック" charset="0"/>
                <a:cs typeface="+mn-cs"/>
              </a:endParaRPr>
            </a:p>
          </p:txBody>
        </p:sp>
        <p:sp>
          <p:nvSpPr>
            <p:cNvPr id="21699" name="Oval 195"/>
            <p:cNvSpPr>
              <a:spLocks noChangeArrowheads="1"/>
            </p:cNvSpPr>
            <p:nvPr/>
          </p:nvSpPr>
          <p:spPr bwMode="hidden">
            <a:xfrm>
              <a:off x="5398" y="1521"/>
              <a:ext cx="123" cy="5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 dirty="0">
                <a:ea typeface="ＭＳ Ｐゴシック" charset="0"/>
                <a:cs typeface="+mn-cs"/>
              </a:endParaRPr>
            </a:p>
          </p:txBody>
        </p:sp>
        <p:sp>
          <p:nvSpPr>
            <p:cNvPr id="21700" name="Oval 196"/>
            <p:cNvSpPr>
              <a:spLocks noChangeArrowheads="1"/>
            </p:cNvSpPr>
            <p:nvPr/>
          </p:nvSpPr>
          <p:spPr bwMode="hidden">
            <a:xfrm>
              <a:off x="3255" y="4071"/>
              <a:ext cx="196" cy="106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 dirty="0">
                <a:ea typeface="ＭＳ Ｐゴシック" charset="0"/>
                <a:cs typeface="+mn-cs"/>
              </a:endParaRPr>
            </a:p>
          </p:txBody>
        </p:sp>
        <p:sp>
          <p:nvSpPr>
            <p:cNvPr id="21701" name="Oval 197"/>
            <p:cNvSpPr>
              <a:spLocks noChangeArrowheads="1"/>
            </p:cNvSpPr>
            <p:nvPr/>
          </p:nvSpPr>
          <p:spPr bwMode="hidden">
            <a:xfrm>
              <a:off x="3651" y="3693"/>
              <a:ext cx="196" cy="111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 dirty="0">
                <a:ea typeface="ＭＳ Ｐゴシック" charset="0"/>
                <a:cs typeface="+mn-cs"/>
              </a:endParaRPr>
            </a:p>
          </p:txBody>
        </p:sp>
        <p:sp>
          <p:nvSpPr>
            <p:cNvPr id="21702" name="Oval 198"/>
            <p:cNvSpPr>
              <a:spLocks noChangeArrowheads="1"/>
            </p:cNvSpPr>
            <p:nvPr/>
          </p:nvSpPr>
          <p:spPr bwMode="hidden">
            <a:xfrm>
              <a:off x="4773" y="3705"/>
              <a:ext cx="201" cy="106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3921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 dirty="0">
                <a:ea typeface="ＭＳ Ｐゴシック" charset="0"/>
                <a:cs typeface="+mn-cs"/>
              </a:endParaRPr>
            </a:p>
          </p:txBody>
        </p:sp>
        <p:sp>
          <p:nvSpPr>
            <p:cNvPr id="21703" name="Oval 199"/>
            <p:cNvSpPr>
              <a:spLocks noChangeArrowheads="1"/>
            </p:cNvSpPr>
            <p:nvPr/>
          </p:nvSpPr>
          <p:spPr bwMode="hidden">
            <a:xfrm>
              <a:off x="4491" y="4049"/>
              <a:ext cx="196" cy="105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3921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 dirty="0">
                <a:ea typeface="ＭＳ Ｐゴシック" charset="0"/>
                <a:cs typeface="+mn-cs"/>
              </a:endParaRPr>
            </a:p>
          </p:txBody>
        </p:sp>
        <p:sp>
          <p:nvSpPr>
            <p:cNvPr id="21704" name="Oval 200"/>
            <p:cNvSpPr>
              <a:spLocks noChangeArrowheads="1"/>
            </p:cNvSpPr>
            <p:nvPr/>
          </p:nvSpPr>
          <p:spPr bwMode="hidden">
            <a:xfrm>
              <a:off x="3989" y="3396"/>
              <a:ext cx="168" cy="96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 dirty="0">
                <a:ea typeface="ＭＳ Ｐゴシック" charset="0"/>
                <a:cs typeface="+mn-cs"/>
              </a:endParaRPr>
            </a:p>
          </p:txBody>
        </p:sp>
        <p:sp>
          <p:nvSpPr>
            <p:cNvPr id="21705" name="Oval 201"/>
            <p:cNvSpPr>
              <a:spLocks noChangeArrowheads="1"/>
            </p:cNvSpPr>
            <p:nvPr/>
          </p:nvSpPr>
          <p:spPr bwMode="hidden">
            <a:xfrm>
              <a:off x="4263" y="3141"/>
              <a:ext cx="167" cy="95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 dirty="0">
                <a:ea typeface="ＭＳ Ｐゴシック" charset="0"/>
                <a:cs typeface="+mn-cs"/>
              </a:endParaRPr>
            </a:p>
          </p:txBody>
        </p:sp>
        <p:sp>
          <p:nvSpPr>
            <p:cNvPr id="21706" name="Oval 202"/>
            <p:cNvSpPr>
              <a:spLocks noChangeArrowheads="1"/>
            </p:cNvSpPr>
            <p:nvPr/>
          </p:nvSpPr>
          <p:spPr bwMode="hidden">
            <a:xfrm>
              <a:off x="5044" y="3418"/>
              <a:ext cx="167" cy="95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3921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 dirty="0">
                <a:ea typeface="ＭＳ Ｐゴシック" charset="0"/>
                <a:cs typeface="+mn-cs"/>
              </a:endParaRPr>
            </a:p>
          </p:txBody>
        </p:sp>
        <p:sp>
          <p:nvSpPr>
            <p:cNvPr id="21707" name="Oval 203"/>
            <p:cNvSpPr>
              <a:spLocks noChangeArrowheads="1"/>
            </p:cNvSpPr>
            <p:nvPr/>
          </p:nvSpPr>
          <p:spPr bwMode="hidden">
            <a:xfrm>
              <a:off x="4553" y="2873"/>
              <a:ext cx="156" cy="83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 dirty="0">
                <a:ea typeface="ＭＳ Ｐゴシック" charset="0"/>
                <a:cs typeface="+mn-cs"/>
              </a:endParaRPr>
            </a:p>
          </p:txBody>
        </p:sp>
        <p:sp>
          <p:nvSpPr>
            <p:cNvPr id="21708" name="Oval 204"/>
            <p:cNvSpPr>
              <a:spLocks noChangeArrowheads="1"/>
            </p:cNvSpPr>
            <p:nvPr/>
          </p:nvSpPr>
          <p:spPr bwMode="hidden">
            <a:xfrm>
              <a:off x="5293" y="3116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 dirty="0">
                <a:ea typeface="ＭＳ Ｐゴシック" charset="0"/>
                <a:cs typeface="+mn-cs"/>
              </a:endParaRPr>
            </a:p>
          </p:txBody>
        </p:sp>
        <p:sp>
          <p:nvSpPr>
            <p:cNvPr id="21709" name="Oval 205"/>
            <p:cNvSpPr>
              <a:spLocks noChangeArrowheads="1"/>
            </p:cNvSpPr>
            <p:nvPr/>
          </p:nvSpPr>
          <p:spPr bwMode="hidden">
            <a:xfrm>
              <a:off x="5497" y="2879"/>
              <a:ext cx="156" cy="89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3921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 dirty="0">
                <a:ea typeface="ＭＳ Ｐゴシック" charset="0"/>
                <a:cs typeface="+mn-cs"/>
              </a:endParaRPr>
            </a:p>
          </p:txBody>
        </p:sp>
        <p:sp>
          <p:nvSpPr>
            <p:cNvPr id="21710" name="Oval 206"/>
            <p:cNvSpPr>
              <a:spLocks noChangeArrowheads="1"/>
            </p:cNvSpPr>
            <p:nvPr/>
          </p:nvSpPr>
          <p:spPr bwMode="hidden">
            <a:xfrm>
              <a:off x="4772" y="2673"/>
              <a:ext cx="156" cy="83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 dirty="0">
                <a:ea typeface="ＭＳ Ｐゴシック" charset="0"/>
                <a:cs typeface="+mn-cs"/>
              </a:endParaRPr>
            </a:p>
          </p:txBody>
        </p:sp>
        <p:sp>
          <p:nvSpPr>
            <p:cNvPr id="21711" name="Oval 207"/>
            <p:cNvSpPr>
              <a:spLocks noChangeArrowheads="1"/>
            </p:cNvSpPr>
            <p:nvPr/>
          </p:nvSpPr>
          <p:spPr bwMode="hidden">
            <a:xfrm>
              <a:off x="4966" y="2488"/>
              <a:ext cx="156" cy="84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 dirty="0">
                <a:ea typeface="ＭＳ Ｐゴシック" charset="0"/>
                <a:cs typeface="+mn-cs"/>
              </a:endParaRPr>
            </a:p>
          </p:txBody>
        </p:sp>
        <p:sp>
          <p:nvSpPr>
            <p:cNvPr id="21712" name="Oval 208"/>
            <p:cNvSpPr>
              <a:spLocks noChangeArrowheads="1"/>
            </p:cNvSpPr>
            <p:nvPr/>
          </p:nvSpPr>
          <p:spPr bwMode="hidden">
            <a:xfrm>
              <a:off x="5444" y="2052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 dirty="0">
                <a:ea typeface="ＭＳ Ｐゴシック" charset="0"/>
                <a:cs typeface="+mn-cs"/>
              </a:endParaRPr>
            </a:p>
          </p:txBody>
        </p:sp>
        <p:sp>
          <p:nvSpPr>
            <p:cNvPr id="21713" name="Oval 209"/>
            <p:cNvSpPr>
              <a:spLocks noChangeArrowheads="1"/>
            </p:cNvSpPr>
            <p:nvPr/>
          </p:nvSpPr>
          <p:spPr bwMode="hidden">
            <a:xfrm>
              <a:off x="5161" y="2314"/>
              <a:ext cx="140" cy="73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 dirty="0">
                <a:ea typeface="ＭＳ Ｐゴシック" charset="0"/>
                <a:cs typeface="+mn-cs"/>
              </a:endParaRPr>
            </a:p>
          </p:txBody>
        </p:sp>
        <p:sp>
          <p:nvSpPr>
            <p:cNvPr id="21714" name="Oval 210"/>
            <p:cNvSpPr>
              <a:spLocks noChangeArrowheads="1"/>
            </p:cNvSpPr>
            <p:nvPr/>
          </p:nvSpPr>
          <p:spPr bwMode="hidden">
            <a:xfrm>
              <a:off x="5318" y="2176"/>
              <a:ext cx="134" cy="61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 dirty="0">
                <a:ea typeface="ＭＳ Ｐゴシック" charset="0"/>
                <a:cs typeface="+mn-cs"/>
              </a:endParaRPr>
            </a:p>
          </p:txBody>
        </p:sp>
        <p:sp>
          <p:nvSpPr>
            <p:cNvPr id="21715" name="Oval 211"/>
            <p:cNvSpPr>
              <a:spLocks noChangeArrowheads="1"/>
            </p:cNvSpPr>
            <p:nvPr/>
          </p:nvSpPr>
          <p:spPr bwMode="hidden">
            <a:xfrm>
              <a:off x="5581" y="1933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 dirty="0">
                <a:ea typeface="ＭＳ Ｐゴシック" charset="0"/>
                <a:cs typeface="+mn-cs"/>
              </a:endParaRPr>
            </a:p>
          </p:txBody>
        </p:sp>
        <p:sp>
          <p:nvSpPr>
            <p:cNvPr id="21716" name="Oval 212"/>
            <p:cNvSpPr>
              <a:spLocks noChangeArrowheads="1"/>
            </p:cNvSpPr>
            <p:nvPr/>
          </p:nvSpPr>
          <p:spPr bwMode="hidden">
            <a:xfrm>
              <a:off x="5689" y="1811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 dirty="0">
                <a:ea typeface="ＭＳ Ｐゴシック" charset="0"/>
                <a:cs typeface="+mn-cs"/>
              </a:endParaRPr>
            </a:p>
          </p:txBody>
        </p:sp>
        <p:sp>
          <p:nvSpPr>
            <p:cNvPr id="21717" name="Oval 213"/>
            <p:cNvSpPr>
              <a:spLocks noChangeArrowheads="1"/>
            </p:cNvSpPr>
            <p:nvPr/>
          </p:nvSpPr>
          <p:spPr bwMode="hidden">
            <a:xfrm>
              <a:off x="5663" y="2680"/>
              <a:ext cx="156" cy="83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 dirty="0">
                <a:ea typeface="ＭＳ Ｐゴシック" charset="0"/>
                <a:cs typeface="+mn-cs"/>
              </a:endParaRPr>
            </a:p>
          </p:txBody>
        </p:sp>
        <p:sp>
          <p:nvSpPr>
            <p:cNvPr id="21718" name="Oval 214"/>
            <p:cNvSpPr>
              <a:spLocks noChangeArrowheads="1"/>
            </p:cNvSpPr>
            <p:nvPr/>
          </p:nvSpPr>
          <p:spPr bwMode="hidden">
            <a:xfrm>
              <a:off x="-65" y="2865"/>
              <a:ext cx="150" cy="8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 dirty="0">
                <a:ea typeface="ＭＳ Ｐゴシック" charset="0"/>
                <a:cs typeface="+mn-cs"/>
              </a:endParaRPr>
            </a:p>
          </p:txBody>
        </p:sp>
        <p:sp>
          <p:nvSpPr>
            <p:cNvPr id="21719" name="Oval 215"/>
            <p:cNvSpPr>
              <a:spLocks noChangeArrowheads="1"/>
            </p:cNvSpPr>
            <p:nvPr/>
          </p:nvSpPr>
          <p:spPr bwMode="hidden">
            <a:xfrm>
              <a:off x="2" y="2477"/>
              <a:ext cx="156" cy="8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 dirty="0">
                <a:ea typeface="ＭＳ Ｐゴシック" charset="0"/>
                <a:cs typeface="+mn-cs"/>
              </a:endParaRPr>
            </a:p>
          </p:txBody>
        </p:sp>
        <p:sp>
          <p:nvSpPr>
            <p:cNvPr id="21720" name="Oval 216"/>
            <p:cNvSpPr>
              <a:spLocks noChangeArrowheads="1"/>
            </p:cNvSpPr>
            <p:nvPr/>
          </p:nvSpPr>
          <p:spPr bwMode="hidden">
            <a:xfrm>
              <a:off x="-9" y="1436"/>
              <a:ext cx="106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 dirty="0">
                <a:ea typeface="ＭＳ Ｐゴシック" charset="0"/>
                <a:cs typeface="+mn-cs"/>
              </a:endParaRPr>
            </a:p>
          </p:txBody>
        </p:sp>
        <p:sp>
          <p:nvSpPr>
            <p:cNvPr id="21721" name="Oval 217"/>
            <p:cNvSpPr>
              <a:spLocks noChangeArrowheads="1"/>
            </p:cNvSpPr>
            <p:nvPr/>
          </p:nvSpPr>
          <p:spPr bwMode="hidden">
            <a:xfrm>
              <a:off x="5624" y="4010"/>
              <a:ext cx="201" cy="106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3921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 dirty="0">
                <a:ea typeface="ＭＳ Ｐゴシック" charset="0"/>
                <a:cs typeface="+mn-cs"/>
              </a:endParaRPr>
            </a:p>
          </p:txBody>
        </p:sp>
      </p:grpSp>
      <p:sp>
        <p:nvSpPr>
          <p:cNvPr id="21722" name="Rectangle 2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4729E9A5-4BD1-40C2-BB9E-0AE5E5C54A2B}" type="slidenum">
              <a:rPr lang="es-ES"/>
              <a:pPr>
                <a:defRPr/>
              </a:pPr>
              <a:t>‹Nº›</a:t>
            </a:fld>
            <a:endParaRPr lang="es-ES" dirty="0"/>
          </a:p>
        </p:txBody>
      </p:sp>
      <p:sp>
        <p:nvSpPr>
          <p:cNvPr id="21723" name="Rectangle 21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fontAlgn="auto">
              <a:spcBef>
                <a:spcPts val="0"/>
              </a:spcBef>
              <a:spcAft>
                <a:spcPts val="0"/>
              </a:spcAft>
              <a:defRPr sz="12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fld id="{E2F07068-AB71-4604-BAF6-9B5DDC53FF29}" type="datetimeFigureOut">
              <a:rPr lang="es-ES"/>
              <a:pPr>
                <a:defRPr/>
              </a:pPr>
              <a:t>04/11/2011</a:t>
            </a:fld>
            <a:endParaRPr lang="es-ES" dirty="0"/>
          </a:p>
        </p:txBody>
      </p:sp>
      <p:sp>
        <p:nvSpPr>
          <p:cNvPr id="21724" name="Rectangle 22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3638"/>
            <a:ext cx="28956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21725" name="Rectangle 22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39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</a:p>
        </p:txBody>
      </p:sp>
      <p:sp>
        <p:nvSpPr>
          <p:cNvPr id="21726" name="Rectangle 22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cambiar el estilo de título	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61" r:id="rId1"/>
    <p:sldLayoutId id="2147483660" r:id="rId2"/>
    <p:sldLayoutId id="2147483659" r:id="rId3"/>
    <p:sldLayoutId id="2147483658" r:id="rId4"/>
    <p:sldLayoutId id="2147483657" r:id="rId5"/>
    <p:sldLayoutId id="2147483656" r:id="rId6"/>
    <p:sldLayoutId id="2147483655" r:id="rId7"/>
    <p:sldLayoutId id="2147483654" r:id="rId8"/>
    <p:sldLayoutId id="2147483653" r:id="rId9"/>
    <p:sldLayoutId id="2147483652" r:id="rId10"/>
    <p:sldLayoutId id="2147483651" r:id="rId11"/>
    <p:sldLayoutId id="214748365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ＭＳ Ｐゴシック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Blip>
          <a:blip r:embed="rId14"/>
        </a:buBlip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ＭＳ Ｐゴシック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Blip>
          <a:blip r:embed="rId14"/>
        </a:buBlip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ＭＳ Ｐゴシック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ＭＳ Ｐゴシック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Blip>
          <a:blip r:embed="rId14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ＭＳ Ｐゴシック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Font typeface="Wingdings" charset="0"/>
        <a:buBlip>
          <a:blip r:embed="rId14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Font typeface="Wingdings" charset="0"/>
        <a:buBlip>
          <a:blip r:embed="rId14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Font typeface="Wingdings" charset="0"/>
        <a:buBlip>
          <a:blip r:embed="rId14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Font typeface="Wingdings" charset="0"/>
        <a:buBlip>
          <a:blip r:embed="rId14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es-E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eg"/><Relationship Id="rId4" Type="http://schemas.openxmlformats.org/officeDocument/2006/relationships/image" Target="../media/image4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hyperlink" Target="http://www.google.es/imgres?imgurl=http://www.texasheart.org/HIC/images/CVMRI_Heart.jpg&amp;imgrefurl=http://www.texasheart.org/HIC/Topics_Esp/Cond/restr_sp.cfm&amp;usg=__sHQ4A0YeT360ANhelrZBHXJiEsM=&amp;h=156&amp;w=180&amp;sz=8&amp;hl=es&amp;start=7&amp;zoom=1&amp;tbnid=zV7fabMfzIBsqM:&amp;tbnh=88&amp;tbnw=101&amp;ei=7WiPTs7AHpHtsgat-NQg&amp;prev=/search?q=MIOCARDIOPATIA+RESTRICTIVA&amp;um=1&amp;hl=es&amp;sa=N&amp;rlz=1W1ADRA_esES446&amp;tbm=isch&amp;um=1&amp;itbs=1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png"/><Relationship Id="rId4" Type="http://schemas.openxmlformats.org/officeDocument/2006/relationships/image" Target="../media/image4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3.jpeg"/><Relationship Id="rId4" Type="http://schemas.openxmlformats.org/officeDocument/2006/relationships/image" Target="../media/image7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jpeg"/><Relationship Id="rId5" Type="http://schemas.openxmlformats.org/officeDocument/2006/relationships/image" Target="../media/image81.jpeg"/><Relationship Id="rId4" Type="http://schemas.openxmlformats.org/officeDocument/2006/relationships/image" Target="../media/image8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87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png"/><Relationship Id="rId5" Type="http://schemas.openxmlformats.org/officeDocument/2006/relationships/image" Target="../media/image85.jpeg"/><Relationship Id="rId4" Type="http://schemas.openxmlformats.org/officeDocument/2006/relationships/image" Target="../media/image8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2.jpeg"/><Relationship Id="rId5" Type="http://schemas.openxmlformats.org/officeDocument/2006/relationships/image" Target="../media/image21.jpeg"/><Relationship Id="rId4" Type="http://schemas.openxmlformats.org/officeDocument/2006/relationships/image" Target="../media/image9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98.png"/><Relationship Id="rId4" Type="http://schemas.openxmlformats.org/officeDocument/2006/relationships/image" Target="../media/image9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1.png"/><Relationship Id="rId4" Type="http://schemas.openxmlformats.org/officeDocument/2006/relationships/image" Target="../media/image2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13" Type="http://schemas.openxmlformats.org/officeDocument/2006/relationships/image" Target="../media/image31.png"/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12" Type="http://schemas.openxmlformats.org/officeDocument/2006/relationships/image" Target="../media/image30.jpeg"/><Relationship Id="rId17" Type="http://schemas.openxmlformats.org/officeDocument/2006/relationships/image" Target="../media/image35.jpeg"/><Relationship Id="rId2" Type="http://schemas.openxmlformats.org/officeDocument/2006/relationships/image" Target="../media/image20.png"/><Relationship Id="rId16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11" Type="http://schemas.openxmlformats.org/officeDocument/2006/relationships/image" Target="../media/image29.jpeg"/><Relationship Id="rId5" Type="http://schemas.openxmlformats.org/officeDocument/2006/relationships/image" Target="../media/image23.jpeg"/><Relationship Id="rId15" Type="http://schemas.openxmlformats.org/officeDocument/2006/relationships/image" Target="../media/image33.jpeg"/><Relationship Id="rId10" Type="http://schemas.openxmlformats.org/officeDocument/2006/relationships/image" Target="../media/image28.jpeg"/><Relationship Id="rId4" Type="http://schemas.openxmlformats.org/officeDocument/2006/relationships/image" Target="../media/image22.jpeg"/><Relationship Id="rId9" Type="http://schemas.openxmlformats.org/officeDocument/2006/relationships/image" Target="../media/image27.jpeg"/><Relationship Id="rId14" Type="http://schemas.openxmlformats.org/officeDocument/2006/relationships/image" Target="../media/image3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 sz="quarter"/>
          </p:nvPr>
        </p:nvSpPr>
        <p:spPr>
          <a:xfrm>
            <a:off x="250825" y="1125538"/>
            <a:ext cx="5653088" cy="1727200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es-ES" sz="4800" b="1" dirty="0" smtClean="0">
                <a:solidFill>
                  <a:srgbClr val="DC3A97"/>
                </a:solidFill>
              </a:rPr>
              <a:t>MIOCARDIOPATÍA </a:t>
            </a:r>
            <a:br>
              <a:rPr lang="es-ES" sz="4800" b="1" dirty="0" smtClean="0">
                <a:solidFill>
                  <a:srgbClr val="DC3A97"/>
                </a:solidFill>
              </a:rPr>
            </a:br>
            <a:r>
              <a:rPr lang="es-ES" sz="4800" b="1" dirty="0" smtClean="0">
                <a:solidFill>
                  <a:srgbClr val="DC3A97"/>
                </a:solidFill>
              </a:rPr>
              <a:t>RESTRICTIVA</a:t>
            </a:r>
            <a:endParaRPr lang="es-ES" sz="4800" b="1" dirty="0">
              <a:solidFill>
                <a:srgbClr val="DC3A97"/>
              </a:solidFill>
            </a:endParaRPr>
          </a:p>
        </p:txBody>
      </p:sp>
      <p:sp>
        <p:nvSpPr>
          <p:cNvPr id="3" name="2 Subtítulo"/>
          <p:cNvSpPr>
            <a:spLocks noGrp="1"/>
          </p:cNvSpPr>
          <p:nvPr>
            <p:ph type="subTitle" sz="quarter" idx="1"/>
          </p:nvPr>
        </p:nvSpPr>
        <p:spPr>
          <a:xfrm>
            <a:off x="684213" y="4437063"/>
            <a:ext cx="8064500" cy="1871662"/>
          </a:xfrm>
        </p:spPr>
        <p:txBody>
          <a:bodyPr/>
          <a:lstStyle/>
          <a:p>
            <a:pPr algn="r" eaLnBrk="1" hangingPunct="1">
              <a:buFont typeface="Wingdings" pitchFamily="2" charset="2"/>
              <a:buNone/>
              <a:defRPr/>
            </a:pPr>
            <a:r>
              <a:rPr lang="es-ES" sz="2000" smtClean="0">
                <a:cs typeface="ＭＳ Ｐゴシック"/>
              </a:rPr>
              <a:t>Uxua Idiazabal Ayesa, Cristina Del Bosque Martín, Raúl Ramallal Martínez, Elena Escribano Arellano, Maite Beunza Puyol, Fernando Olaz Preciado, Virginia Álvarez Asiaín, Miguel Ángel Imizcoz</a:t>
            </a:r>
          </a:p>
          <a:p>
            <a:pPr algn="r" eaLnBrk="1" hangingPunct="1">
              <a:buFont typeface="Wingdings" pitchFamily="2" charset="2"/>
              <a:buNone/>
              <a:defRPr/>
            </a:pPr>
            <a:endParaRPr lang="es-ES" sz="2000" smtClean="0">
              <a:cs typeface="ＭＳ Ｐゴシック"/>
            </a:endParaRPr>
          </a:p>
          <a:p>
            <a:pPr algn="r" eaLnBrk="1" hangingPunct="1">
              <a:buFont typeface="Wingdings" pitchFamily="2" charset="2"/>
              <a:buNone/>
              <a:defRPr/>
            </a:pPr>
            <a:r>
              <a:rPr lang="es-ES" sz="2400" smtClean="0">
                <a:cs typeface="ＭＳ Ｐゴシック"/>
              </a:rPr>
              <a:t>Servicio de Cardiología</a:t>
            </a:r>
          </a:p>
          <a:p>
            <a:pPr algn="r" eaLnBrk="1" hangingPunct="1">
              <a:buFont typeface="Wingdings" pitchFamily="2" charset="2"/>
              <a:buNone/>
              <a:defRPr/>
            </a:pPr>
            <a:r>
              <a:rPr lang="es-ES" sz="2400" smtClean="0">
                <a:cs typeface="ＭＳ Ｐゴシック"/>
              </a:rPr>
              <a:t>Complejo Hospitalario de Navarra</a:t>
            </a:r>
          </a:p>
        </p:txBody>
      </p:sp>
      <p:pic>
        <p:nvPicPr>
          <p:cNvPr id="16387" name="Picture 2" descr="http://escuela.med.puc.cl/paginas/cursos/tercero/anatomiapatologica/imagenes_ap/Fotos102-105/104.jpg"/>
          <p:cNvPicPr>
            <a:picLocks noChangeAspect="1" noChangeArrowheads="1"/>
          </p:cNvPicPr>
          <p:nvPr/>
        </p:nvPicPr>
        <p:blipFill>
          <a:blip r:embed="rId3"/>
          <a:srcRect l="5119" r="6142"/>
          <a:stretch>
            <a:fillRect/>
          </a:stretch>
        </p:blipFill>
        <p:spPr bwMode="auto">
          <a:xfrm>
            <a:off x="6084888" y="1341438"/>
            <a:ext cx="2555875" cy="198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0" y="44450"/>
            <a:ext cx="9144000" cy="1081088"/>
          </a:xfrm>
        </p:spPr>
        <p:txBody>
          <a:bodyPr/>
          <a:lstStyle/>
          <a:p>
            <a:pPr eaLnBrk="1" hangingPunct="1">
              <a:defRPr/>
            </a:pPr>
            <a:r>
              <a:rPr lang="es-ES" sz="4000" b="1" dirty="0" smtClean="0">
                <a:solidFill>
                  <a:srgbClr val="D7D03F"/>
                </a:solidFill>
                <a:cs typeface="ＭＳ Ｐゴシック"/>
              </a:rPr>
              <a:t>MCR: DIAGNÓSTICO ETIOLÓGICO</a:t>
            </a:r>
            <a:br>
              <a:rPr lang="es-ES" sz="4000" b="1" dirty="0" smtClean="0">
                <a:solidFill>
                  <a:srgbClr val="D7D03F"/>
                </a:solidFill>
                <a:cs typeface="ＭＳ Ｐゴシック"/>
              </a:rPr>
            </a:br>
            <a:r>
              <a:rPr lang="es-ES" sz="2000" b="1" dirty="0" smtClean="0">
                <a:solidFill>
                  <a:srgbClr val="D7D03F"/>
                </a:solidFill>
                <a:cs typeface="ＭＳ Ｐゴシック"/>
              </a:rPr>
              <a:t>PRUEBAS COMPLEMENTARIAS</a:t>
            </a:r>
          </a:p>
        </p:txBody>
      </p:sp>
      <p:pic>
        <p:nvPicPr>
          <p:cNvPr id="27650" name="3 Marcador de contenido" descr="MCR-64.tif"/>
          <p:cNvPicPr>
            <a:picLocks noGrp="1" noChangeAspect="1"/>
          </p:cNvPicPr>
          <p:nvPr>
            <p:ph idx="1"/>
          </p:nvPr>
        </p:nvPicPr>
        <p:blipFill>
          <a:blip r:embed="rId2"/>
          <a:srcRect l="7791" t="12498" r="9100" b="17995"/>
          <a:stretch>
            <a:fillRect/>
          </a:stretch>
        </p:blipFill>
        <p:spPr>
          <a:xfrm>
            <a:off x="827088" y="1196975"/>
            <a:ext cx="4797425" cy="5516563"/>
          </a:xfrm>
        </p:spPr>
      </p:pic>
      <p:sp>
        <p:nvSpPr>
          <p:cNvPr id="27651" name="3 CuadroTexto"/>
          <p:cNvSpPr txBox="1">
            <a:spLocks noChangeArrowheads="1"/>
          </p:cNvSpPr>
          <p:nvPr/>
        </p:nvSpPr>
        <p:spPr bwMode="auto">
          <a:xfrm>
            <a:off x="776288" y="5013325"/>
            <a:ext cx="1966912" cy="43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sz="1100">
                <a:solidFill>
                  <a:srgbClr val="FF0000"/>
                </a:solidFill>
              </a:rPr>
              <a:t>Indicación clase I-II</a:t>
            </a:r>
          </a:p>
          <a:p>
            <a:r>
              <a:rPr lang="es-ES" sz="1100">
                <a:solidFill>
                  <a:srgbClr val="FF0000"/>
                </a:solidFill>
              </a:rPr>
              <a:t>EHJ 2004;25:1940</a:t>
            </a:r>
          </a:p>
        </p:txBody>
      </p:sp>
      <p:pic>
        <p:nvPicPr>
          <p:cNvPr id="27652" name="Picture 2"/>
          <p:cNvPicPr>
            <a:picLocks noChangeAspect="1" noChangeArrowheads="1"/>
          </p:cNvPicPr>
          <p:nvPr/>
        </p:nvPicPr>
        <p:blipFill>
          <a:blip r:embed="rId3"/>
          <a:srcRect l="4930" t="5186" b="9483"/>
          <a:stretch>
            <a:fillRect/>
          </a:stretch>
        </p:blipFill>
        <p:spPr bwMode="auto">
          <a:xfrm>
            <a:off x="5821363" y="3573463"/>
            <a:ext cx="3143250" cy="309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4294967295"/>
          </p:nvPr>
        </p:nvSpPr>
        <p:spPr>
          <a:xfrm>
            <a:off x="457200" y="1196975"/>
            <a:ext cx="8229600" cy="4937125"/>
          </a:xfrm>
        </p:spPr>
        <p:txBody>
          <a:bodyPr>
            <a:noAutofit/>
          </a:bodyPr>
          <a:lstStyle/>
          <a:p>
            <a:pPr eaLnBrk="1" hangingPunct="1">
              <a:buFont typeface="Wingdings" pitchFamily="2" charset="2"/>
              <a:buNone/>
              <a:defRPr/>
            </a:pPr>
            <a:r>
              <a:rPr lang="es-ES" sz="2000" b="1" u="sng" dirty="0" smtClean="0"/>
              <a:t>VENTAJAS </a:t>
            </a:r>
            <a:r>
              <a:rPr lang="es-ES_tradnl" sz="1100" dirty="0" smtClean="0">
                <a:solidFill>
                  <a:srgbClr val="FF0000"/>
                </a:solidFill>
              </a:rPr>
              <a:t>Rev Esp Cardiol. 2000; 53: 542-59</a:t>
            </a:r>
            <a:r>
              <a:rPr lang="es-ES" sz="2000" dirty="0" smtClean="0"/>
              <a:t>: No radiación, no invasiva…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s-ES" sz="2000" dirty="0" smtClean="0"/>
              <a:t>Patrón de referencia para la medición de las dimensiones y funciones ventriculares izquierdas y derechas , por su gran exactitud y reproducibilidad </a:t>
            </a:r>
            <a:r>
              <a:rPr lang="es-ES" sz="1100" dirty="0" smtClean="0">
                <a:solidFill>
                  <a:srgbClr val="FF0000"/>
                </a:solidFill>
              </a:rPr>
              <a:t>J Cardiovasc Magn Reson 2000;2:271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s-ES" sz="2000" b="1" u="sng" dirty="0" smtClean="0"/>
              <a:t>PROTOCOLO</a:t>
            </a:r>
            <a:r>
              <a:rPr lang="es-ES" sz="2000" b="1" dirty="0" smtClean="0"/>
              <a:t> </a:t>
            </a:r>
            <a:r>
              <a:rPr lang="es-ES" sz="1100" dirty="0" smtClean="0">
                <a:solidFill>
                  <a:srgbClr val="FF0000"/>
                </a:solidFill>
              </a:rPr>
              <a:t>Radiology 1992;182:369 </a:t>
            </a:r>
            <a:r>
              <a:rPr lang="es-ES" sz="2000" dirty="0" smtClean="0"/>
              <a:t>:</a:t>
            </a:r>
          </a:p>
          <a:p>
            <a:pPr marL="514350" indent="-514350" eaLnBrk="1" hangingPunct="1">
              <a:buFont typeface="+mj-lt"/>
              <a:buAutoNum type="arabicPeriod"/>
              <a:defRPr/>
            </a:pPr>
            <a:r>
              <a:rPr lang="es-ES" sz="2000" dirty="0" smtClean="0"/>
              <a:t>Estudio anatómico tórax: SE (sangre negra, eco de spin) y GE (sangre blanca, eco de gradiente). </a:t>
            </a:r>
            <a:r>
              <a:rPr lang="es-ES" sz="2000" b="1" dirty="0" smtClean="0">
                <a:solidFill>
                  <a:srgbClr val="E30BAA"/>
                </a:solidFill>
              </a:rPr>
              <a:t>Información anatómica</a:t>
            </a:r>
          </a:p>
          <a:p>
            <a:pPr marL="514350" indent="-514350" eaLnBrk="1" hangingPunct="1">
              <a:buFont typeface="+mj-lt"/>
              <a:buAutoNum type="arabicPeriod"/>
              <a:defRPr/>
            </a:pPr>
            <a:r>
              <a:rPr lang="es-ES" sz="2000" dirty="0" smtClean="0"/>
              <a:t>Estudio funcional del corazón: secuencias cine (2C, 4C, eje corto). </a:t>
            </a:r>
            <a:r>
              <a:rPr lang="es-ES" sz="2000" b="1" dirty="0" smtClean="0">
                <a:solidFill>
                  <a:srgbClr val="E30BAA"/>
                </a:solidFill>
              </a:rPr>
              <a:t>Información funcional: Disfunción diastólica +/- sistólica</a:t>
            </a:r>
          </a:p>
          <a:p>
            <a:pPr marL="514350" indent="-514350" eaLnBrk="1" hangingPunct="1">
              <a:buFont typeface="+mj-lt"/>
              <a:buAutoNum type="arabicPeriod"/>
              <a:defRPr/>
            </a:pPr>
            <a:r>
              <a:rPr lang="es-ES" sz="2000" dirty="0" smtClean="0"/>
              <a:t>Secuencias morfológicas  SE, T1, T2, STIR: </a:t>
            </a:r>
            <a:r>
              <a:rPr lang="es-ES" sz="2000" b="1" dirty="0" smtClean="0">
                <a:solidFill>
                  <a:srgbClr val="E30BAA"/>
                </a:solidFill>
              </a:rPr>
              <a:t>Caracterización tisular</a:t>
            </a:r>
            <a:r>
              <a:rPr lang="es-ES" sz="2000" b="1" dirty="0" smtClean="0">
                <a:solidFill>
                  <a:srgbClr val="FF0000"/>
                </a:solidFill>
              </a:rPr>
              <a:t> </a:t>
            </a:r>
            <a:r>
              <a:rPr lang="es-ES" sz="2000" dirty="0" smtClean="0"/>
              <a:t>(infiltración miocárdica, edema, inflamación, engrosamiento septo interauricular AA, descartar pericarditis constrictiva…)</a:t>
            </a:r>
          </a:p>
          <a:p>
            <a:pPr marL="514350" indent="-514350" eaLnBrk="1" hangingPunct="1">
              <a:buFont typeface="+mj-lt"/>
              <a:buAutoNum type="arabicPeriod"/>
              <a:defRPr/>
            </a:pPr>
            <a:r>
              <a:rPr lang="es-ES" sz="2000" dirty="0" smtClean="0"/>
              <a:t>Perfusión en reposo</a:t>
            </a:r>
          </a:p>
          <a:p>
            <a:pPr marL="514350" indent="-514350" eaLnBrk="1" hangingPunct="1">
              <a:buFont typeface="+mj-lt"/>
              <a:buAutoNum type="arabicPeriod"/>
              <a:defRPr/>
            </a:pPr>
            <a:r>
              <a:rPr lang="es-ES" sz="2000" dirty="0" smtClean="0"/>
              <a:t>Realce tardío (anula señal del miocardio y permite detectar zonas que captan contraste): </a:t>
            </a:r>
            <a:r>
              <a:rPr lang="es-ES" sz="2000" b="1" dirty="0" smtClean="0">
                <a:solidFill>
                  <a:srgbClr val="E30BAA"/>
                </a:solidFill>
              </a:rPr>
              <a:t>PATRONES CARÁCTERÍSTICOS </a:t>
            </a:r>
            <a:r>
              <a:rPr lang="es-ES" sz="2000" dirty="0" smtClean="0"/>
              <a:t>de algunas enfermedades!!!!</a:t>
            </a:r>
          </a:p>
        </p:txBody>
      </p:sp>
      <p:pic>
        <p:nvPicPr>
          <p:cNvPr id="28674" name="Picture 5" descr="resonanciamagnetic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956550" y="620713"/>
            <a:ext cx="1008063" cy="755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1 Título"/>
          <p:cNvSpPr txBox="1">
            <a:spLocks/>
          </p:cNvSpPr>
          <p:nvPr/>
        </p:nvSpPr>
        <p:spPr>
          <a:xfrm>
            <a:off x="0" y="-26988"/>
            <a:ext cx="9144000" cy="1081088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r>
              <a:rPr lang="es-ES" sz="4000" b="1" kern="0" dirty="0">
                <a:solidFill>
                  <a:srgbClr val="D7D03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</a:rPr>
              <a:t>MCR: DIAGNÓSTICO ETIOLÓGICO</a:t>
            </a:r>
            <a:br>
              <a:rPr lang="es-ES" sz="4000" b="1" kern="0" dirty="0">
                <a:solidFill>
                  <a:srgbClr val="D7D03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</a:rPr>
            </a:br>
            <a:r>
              <a:rPr lang="es-ES" sz="2000" b="1" kern="0" dirty="0">
                <a:solidFill>
                  <a:srgbClr val="D7D03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</a:rPr>
              <a:t>PRUEBAS COMPLEMENTARIAS: </a:t>
            </a:r>
            <a:r>
              <a:rPr lang="es-ES" sz="2400" b="1" kern="0" dirty="0">
                <a:solidFill>
                  <a:srgbClr val="D7D03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</a:rPr>
              <a:t>RNM</a:t>
            </a:r>
          </a:p>
        </p:txBody>
      </p:sp>
      <p:sp>
        <p:nvSpPr>
          <p:cNvPr id="28676" name="5 Rectángulo"/>
          <p:cNvSpPr>
            <a:spLocks noChangeArrowheads="1"/>
          </p:cNvSpPr>
          <p:nvPr/>
        </p:nvSpPr>
        <p:spPr bwMode="auto">
          <a:xfrm>
            <a:off x="4572000" y="6335713"/>
            <a:ext cx="45720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s-ES" sz="1400" b="1">
                <a:solidFill>
                  <a:srgbClr val="FF0000"/>
                </a:solidFill>
              </a:rPr>
              <a:t>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3850" y="2886075"/>
            <a:ext cx="3495675" cy="363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698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3850" y="1517650"/>
            <a:ext cx="360045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699" name="4 Rectángulo"/>
          <p:cNvSpPr>
            <a:spLocks noChangeArrowheads="1"/>
          </p:cNvSpPr>
          <p:nvPr/>
        </p:nvSpPr>
        <p:spPr bwMode="auto">
          <a:xfrm>
            <a:off x="4211638" y="1508125"/>
            <a:ext cx="4572000" cy="1200150"/>
          </a:xfrm>
          <a:prstGeom prst="rect">
            <a:avLst/>
          </a:prstGeom>
          <a:noFill/>
          <a:ln w="28575">
            <a:solidFill>
              <a:srgbClr val="FFFF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/>
              <a:t>EHJ 2005;26:1461</a:t>
            </a:r>
          </a:p>
          <a:p>
            <a:r>
              <a:rPr lang="en-US" b="1"/>
              <a:t>Delayed enhancement cardiovascular magnetic resonance assessment of non-ischaemic cardiomyopathies</a:t>
            </a:r>
          </a:p>
        </p:txBody>
      </p:sp>
      <p:pic>
        <p:nvPicPr>
          <p:cNvPr id="29700" name="Picture 2" descr="C:\Documents and Settings\Uxua\Escritorio\RESIDENCIA TODA\PENDIENTE\MADRID\MCR REVISION\R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03800" y="2822575"/>
            <a:ext cx="3097213" cy="3919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1" name="Picture 5" descr="resonanciamagnetica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956550" y="620713"/>
            <a:ext cx="1008063" cy="755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1 Título"/>
          <p:cNvSpPr txBox="1">
            <a:spLocks/>
          </p:cNvSpPr>
          <p:nvPr/>
        </p:nvSpPr>
        <p:spPr>
          <a:xfrm>
            <a:off x="0" y="-26988"/>
            <a:ext cx="9144000" cy="1081088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r>
              <a:rPr lang="es-ES" sz="4000" b="1" kern="0" dirty="0">
                <a:solidFill>
                  <a:srgbClr val="D7D03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</a:rPr>
              <a:t>MCR: DIAGNÓSTICO ETIOLÓGICO</a:t>
            </a:r>
            <a:br>
              <a:rPr lang="es-ES" sz="4000" b="1" kern="0" dirty="0">
                <a:solidFill>
                  <a:srgbClr val="D7D03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</a:rPr>
            </a:br>
            <a:r>
              <a:rPr lang="es-ES" sz="2000" b="1" kern="0" dirty="0">
                <a:solidFill>
                  <a:srgbClr val="D7D03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</a:rPr>
              <a:t>PRUEBAS COMPLEMENTARIAS: </a:t>
            </a:r>
            <a:r>
              <a:rPr lang="es-ES" sz="2400" b="1" kern="0" dirty="0">
                <a:solidFill>
                  <a:srgbClr val="D7D03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</a:rPr>
              <a:t>RNM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r>
              <a:rPr lang="es-ES" sz="2800" dirty="0" smtClean="0"/>
              <a:t>UTILIDAD:</a:t>
            </a:r>
          </a:p>
          <a:p>
            <a:pPr eaLnBrk="1" hangingPunct="1">
              <a:buFont typeface="Arial" pitchFamily="34" charset="0"/>
              <a:buChar char="•"/>
              <a:defRPr/>
            </a:pPr>
            <a:r>
              <a:rPr lang="es-ES" sz="2800" dirty="0" smtClean="0"/>
              <a:t>Medición de la masa y función ventricular </a:t>
            </a:r>
            <a:r>
              <a:rPr lang="es-ES" sz="1100" kern="1200" dirty="0" smtClean="0">
                <a:solidFill>
                  <a:srgbClr val="FF0000"/>
                </a:solidFill>
                <a:cs typeface="ＭＳ Ｐゴシック"/>
              </a:rPr>
              <a:t>J Thorac Imaging 2005;20:10</a:t>
            </a:r>
          </a:p>
          <a:p>
            <a:pPr eaLnBrk="1" hangingPunct="1">
              <a:buFont typeface="Arial" pitchFamily="34" charset="0"/>
              <a:buChar char="•"/>
              <a:defRPr/>
            </a:pPr>
            <a:r>
              <a:rPr lang="es-ES" sz="2800" dirty="0" smtClean="0"/>
              <a:t>Visualización anatomía coronaria </a:t>
            </a:r>
            <a:r>
              <a:rPr lang="es-ES" sz="1100" kern="1200" dirty="0" smtClean="0">
                <a:solidFill>
                  <a:srgbClr val="FF0000"/>
                </a:solidFill>
                <a:cs typeface="ＭＳ Ｐゴシック"/>
              </a:rPr>
              <a:t>Radiolgy 2005;235:415</a:t>
            </a:r>
          </a:p>
          <a:p>
            <a:pPr eaLnBrk="1" hangingPunct="1">
              <a:buFont typeface="Arial" pitchFamily="34" charset="0"/>
              <a:buChar char="•"/>
              <a:defRPr/>
            </a:pPr>
            <a:r>
              <a:rPr lang="es-ES" sz="2800" dirty="0" smtClean="0"/>
              <a:t>Detectar fibrosis miocárdicas </a:t>
            </a:r>
            <a:r>
              <a:rPr lang="es-ES" sz="1100" kern="1200" dirty="0" smtClean="0">
                <a:solidFill>
                  <a:srgbClr val="FF0000"/>
                </a:solidFill>
                <a:cs typeface="ＭＳ Ｐゴシック"/>
              </a:rPr>
              <a:t>Circulation 2003;107:2519</a:t>
            </a:r>
          </a:p>
          <a:p>
            <a:pPr eaLnBrk="1" hangingPunct="1">
              <a:buFont typeface="Arial" pitchFamily="34" charset="0"/>
              <a:buChar char="•"/>
              <a:defRPr/>
            </a:pPr>
            <a:r>
              <a:rPr lang="es-ES" sz="2800" dirty="0" smtClean="0"/>
              <a:t>Engrosamiento </a:t>
            </a:r>
            <a:r>
              <a:rPr lang="es-ES" sz="2800" b="1" dirty="0" smtClean="0"/>
              <a:t>pericárdico</a:t>
            </a:r>
            <a:r>
              <a:rPr lang="es-ES" sz="2800" dirty="0" smtClean="0"/>
              <a:t> – P.C</a:t>
            </a:r>
          </a:p>
          <a:p>
            <a:pPr eaLnBrk="1" hangingPunct="1">
              <a:defRPr/>
            </a:pPr>
            <a:endParaRPr lang="es-ES" sz="2800" dirty="0" smtClean="0"/>
          </a:p>
          <a:p>
            <a:pPr eaLnBrk="1" hangingPunct="1">
              <a:buFont typeface="Wingdings" pitchFamily="2" charset="2"/>
              <a:buNone/>
              <a:defRPr/>
            </a:pPr>
            <a:endParaRPr lang="es-ES" sz="2800" dirty="0" smtClean="0"/>
          </a:p>
          <a:p>
            <a:pPr eaLnBrk="1" hangingPunct="1">
              <a:buFont typeface="Wingdings" pitchFamily="2" charset="2"/>
              <a:buNone/>
              <a:defRPr/>
            </a:pPr>
            <a:r>
              <a:rPr lang="es-ES" sz="2800" dirty="0" smtClean="0"/>
              <a:t>Desventaja: Radiación y contraste nefrotóxico. </a:t>
            </a:r>
          </a:p>
        </p:txBody>
      </p:sp>
      <p:sp>
        <p:nvSpPr>
          <p:cNvPr id="4" name="1 Título"/>
          <p:cNvSpPr txBox="1">
            <a:spLocks/>
          </p:cNvSpPr>
          <p:nvPr/>
        </p:nvSpPr>
        <p:spPr>
          <a:xfrm>
            <a:off x="0" y="0"/>
            <a:ext cx="9144000" cy="1079500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r>
              <a:rPr lang="es-ES" sz="4000" b="1" kern="0" dirty="0">
                <a:solidFill>
                  <a:srgbClr val="D7D03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</a:rPr>
              <a:t>MCR: DIAGNÓSTICO ETIOLÓGICO</a:t>
            </a:r>
            <a:br>
              <a:rPr lang="es-ES" sz="4000" b="1" kern="0" dirty="0">
                <a:solidFill>
                  <a:srgbClr val="D7D03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</a:rPr>
            </a:br>
            <a:r>
              <a:rPr lang="es-ES" sz="2000" b="1" kern="0" dirty="0">
                <a:solidFill>
                  <a:srgbClr val="D7D03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</a:rPr>
              <a:t>PRUEBAS COMPLEMENTARIAS: </a:t>
            </a:r>
            <a:r>
              <a:rPr lang="es-ES" sz="2400" b="1" kern="0" dirty="0">
                <a:solidFill>
                  <a:srgbClr val="D7D03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</a:rPr>
              <a:t>TAC</a:t>
            </a:r>
          </a:p>
        </p:txBody>
      </p:sp>
      <p:sp>
        <p:nvSpPr>
          <p:cNvPr id="35843" name="4 Rectángulo"/>
          <p:cNvSpPr>
            <a:spLocks noChangeArrowheads="1"/>
          </p:cNvSpPr>
          <p:nvPr/>
        </p:nvSpPr>
        <p:spPr bwMode="auto">
          <a:xfrm>
            <a:off x="6516688" y="6629400"/>
            <a:ext cx="2627312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defRPr/>
            </a:pPr>
            <a:r>
              <a:rPr lang="es-ES" sz="11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Radiology 1992;182:369</a:t>
            </a:r>
          </a:p>
        </p:txBody>
      </p:sp>
      <p:pic>
        <p:nvPicPr>
          <p:cNvPr id="30724" name="Picture 2" descr="http://t3.gstatic.com/images?q=tbn:ANd9GcQOnxf52MJU9RX9X9AwKjVAvRT9l3MG7Nw-Rl342hQ8agxsjpJRXhi6n0o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12088" y="692150"/>
            <a:ext cx="1331912" cy="1160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5" name="Imagen 5" descr="rinones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638800" y="5867400"/>
            <a:ext cx="952500" cy="841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6" name="Imagen 9" descr="600px-Radiation_warning_symbol.svg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048000" y="5867400"/>
            <a:ext cx="8382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23850" y="1268413"/>
            <a:ext cx="5616575" cy="5589587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r>
              <a:rPr lang="es-ES" sz="2400" b="1" u="sng" dirty="0" smtClean="0"/>
              <a:t>UTILIDAD</a:t>
            </a:r>
            <a:r>
              <a:rPr lang="es-ES" sz="2400" dirty="0" smtClean="0"/>
              <a:t>:</a:t>
            </a:r>
          </a:p>
          <a:p>
            <a:pPr eaLnBrk="1" hangingPunct="1">
              <a:defRPr/>
            </a:pPr>
            <a:r>
              <a:rPr lang="es-ES" sz="1800" dirty="0" smtClean="0"/>
              <a:t>Dx: </a:t>
            </a:r>
            <a:r>
              <a:rPr lang="es-ES" sz="1800" b="1" dirty="0" smtClean="0"/>
              <a:t>DIP PLATEAU</a:t>
            </a:r>
            <a:endParaRPr lang="es-ES" sz="1800" b="1" dirty="0" smtClean="0">
              <a:solidFill>
                <a:srgbClr val="FF0000"/>
              </a:solidFill>
            </a:endParaRPr>
          </a:p>
          <a:p>
            <a:pPr eaLnBrk="1" hangingPunct="1">
              <a:defRPr/>
            </a:pPr>
            <a:r>
              <a:rPr lang="es-ES" sz="1800" dirty="0" smtClean="0"/>
              <a:t>Diagnóstico diferencial MCR - PC</a:t>
            </a:r>
          </a:p>
          <a:p>
            <a:pPr eaLnBrk="1" hangingPunct="1">
              <a:defRPr/>
            </a:pPr>
            <a:r>
              <a:rPr lang="es-ES" sz="1800" dirty="0" smtClean="0"/>
              <a:t>Severidad</a:t>
            </a:r>
          </a:p>
          <a:p>
            <a:pPr eaLnBrk="1" hangingPunct="1">
              <a:defRPr/>
            </a:pPr>
            <a:r>
              <a:rPr lang="es-ES" sz="1800" dirty="0" smtClean="0"/>
              <a:t>Etiología (BEM): Positiva = Dx, pero desventajas….</a:t>
            </a:r>
          </a:p>
          <a:p>
            <a:pPr marL="514350" indent="-514350" eaLnBrk="1" hangingPunct="1">
              <a:buFont typeface="+mj-lt"/>
              <a:buAutoNum type="arabicPeriod"/>
              <a:defRPr/>
            </a:pPr>
            <a:r>
              <a:rPr lang="es-ES" sz="1800" dirty="0" smtClean="0"/>
              <a:t>Invasiva de alto riesgo – alta morbimortalidad</a:t>
            </a:r>
          </a:p>
          <a:p>
            <a:pPr marL="514350" indent="-514350" eaLnBrk="1" hangingPunct="1">
              <a:buFont typeface="+mj-lt"/>
              <a:buAutoNum type="arabicPeriod"/>
              <a:defRPr/>
            </a:pPr>
            <a:r>
              <a:rPr lang="es-ES" sz="1800" dirty="0" smtClean="0"/>
              <a:t>Alta tasa de FN (distribución parcheada)</a:t>
            </a:r>
            <a:r>
              <a:rPr lang="es-ES" sz="1800" b="1" dirty="0" smtClean="0">
                <a:solidFill>
                  <a:srgbClr val="FF0000"/>
                </a:solidFill>
              </a:rPr>
              <a:t> </a:t>
            </a:r>
            <a:r>
              <a:rPr lang="es-ES" sz="1800" dirty="0" smtClean="0"/>
              <a:t>– baja sensibilidad</a:t>
            </a:r>
            <a:endParaRPr lang="es-ES" sz="1800" dirty="0" smtClean="0">
              <a:solidFill>
                <a:srgbClr val="FF0000"/>
              </a:solidFill>
            </a:endParaRPr>
          </a:p>
          <a:p>
            <a:pPr marL="514350" indent="-514350" eaLnBrk="1" hangingPunct="1">
              <a:buFont typeface="+mj-lt"/>
              <a:buAutoNum type="arabicPeriod"/>
              <a:defRPr/>
            </a:pPr>
            <a:endParaRPr lang="es-ES" sz="1400" dirty="0" smtClean="0"/>
          </a:p>
          <a:p>
            <a:pPr eaLnBrk="1" hangingPunct="1">
              <a:buFont typeface="Wingdings" pitchFamily="2" charset="2"/>
              <a:buNone/>
              <a:defRPr/>
            </a:pPr>
            <a:endParaRPr lang="es-ES" dirty="0" smtClean="0"/>
          </a:p>
          <a:p>
            <a:pPr eaLnBrk="1" hangingPunct="1">
              <a:buFont typeface="Wingdings" pitchFamily="2" charset="2"/>
              <a:buNone/>
              <a:defRPr/>
            </a:pPr>
            <a:endParaRPr lang="es-ES" dirty="0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0" y="0"/>
            <a:ext cx="9144000" cy="1079500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r>
              <a:rPr lang="es-ES" sz="4000" b="1" kern="0" dirty="0">
                <a:solidFill>
                  <a:srgbClr val="D7D03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</a:rPr>
              <a:t>MCR: DIAGNÓSTICO ETIOLÓGICO</a:t>
            </a:r>
          </a:p>
          <a:p>
            <a:pPr algn="ctr">
              <a:defRPr/>
            </a:pPr>
            <a:r>
              <a:rPr lang="es-ES" sz="2000" b="1" kern="0" dirty="0">
                <a:solidFill>
                  <a:srgbClr val="D7D03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</a:rPr>
              <a:t>PRUEBAS COMPLEMENTARIAS: </a:t>
            </a:r>
            <a:r>
              <a:rPr lang="es-ES" sz="2400" b="1" kern="0" dirty="0">
                <a:solidFill>
                  <a:srgbClr val="D7D03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</a:rPr>
              <a:t>CATETERISMO</a:t>
            </a:r>
          </a:p>
        </p:txBody>
      </p:sp>
      <p:pic>
        <p:nvPicPr>
          <p:cNvPr id="31747" name="Picture 2" descr="http://www.quemedico.com/archivo/cataterismo_copy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1013" y="692150"/>
            <a:ext cx="655637" cy="693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2" name="7 Rectángulo"/>
          <p:cNvSpPr>
            <a:spLocks noChangeArrowheads="1"/>
          </p:cNvSpPr>
          <p:nvPr/>
        </p:nvSpPr>
        <p:spPr bwMode="auto">
          <a:xfrm>
            <a:off x="1979613" y="1366838"/>
            <a:ext cx="1905000" cy="26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514350" indent="-514350">
              <a:spcBef>
                <a:spcPct val="20000"/>
              </a:spcBef>
              <a:buClr>
                <a:schemeClr val="hlink"/>
              </a:buClr>
              <a:defRPr/>
            </a:pPr>
            <a:r>
              <a:rPr lang="es-ES" sz="11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ＭＳ Ｐゴシック" charset="0"/>
              </a:rPr>
              <a:t>Circulation 2000;102:655</a:t>
            </a:r>
          </a:p>
        </p:txBody>
      </p:sp>
      <p:pic>
        <p:nvPicPr>
          <p:cNvPr id="31749" name="Picture 4" descr="25v59n10-13093989fig0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11863" y="5032375"/>
            <a:ext cx="2181225" cy="163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1750" name="8 Grupo"/>
          <p:cNvGrpSpPr>
            <a:grpSpLocks/>
          </p:cNvGrpSpPr>
          <p:nvPr/>
        </p:nvGrpSpPr>
        <p:grpSpPr bwMode="auto">
          <a:xfrm>
            <a:off x="5867400" y="2852738"/>
            <a:ext cx="2736850" cy="2089150"/>
            <a:chOff x="5940152" y="3645024"/>
            <a:chExt cx="2957239" cy="2421850"/>
          </a:xfrm>
        </p:grpSpPr>
        <p:pic>
          <p:nvPicPr>
            <p:cNvPr id="31754" name="Picture 2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940152" y="3645024"/>
              <a:ext cx="2957239" cy="22160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" name="7 Rectángulo"/>
            <p:cNvSpPr/>
            <p:nvPr/>
          </p:nvSpPr>
          <p:spPr>
            <a:xfrm>
              <a:off x="7216362" y="5805550"/>
              <a:ext cx="1675884" cy="26132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s-ES" sz="1100" dirty="0" err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n-lt"/>
                  <a:ea typeface="+mn-ea"/>
                  <a:cs typeface="ＭＳ Ｐゴシック" charset="0"/>
                </a:rPr>
                <a:t>Circulation</a:t>
              </a:r>
              <a:r>
                <a:rPr lang="es-ES" sz="1100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n-lt"/>
                  <a:ea typeface="+mn-ea"/>
                  <a:cs typeface="ＭＳ Ｐゴシック" charset="0"/>
                </a:rPr>
                <a:t> 1989;79:971</a:t>
              </a:r>
            </a:p>
          </p:txBody>
        </p:sp>
      </p:grpSp>
      <p:pic>
        <p:nvPicPr>
          <p:cNvPr id="31751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219700" y="1484313"/>
            <a:ext cx="3675063" cy="72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2" name="Picture 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148263" y="2205038"/>
            <a:ext cx="3729037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2 Marcador de contenido"/>
          <p:cNvSpPr txBox="1">
            <a:spLocks/>
          </p:cNvSpPr>
          <p:nvPr/>
        </p:nvSpPr>
        <p:spPr bwMode="auto">
          <a:xfrm>
            <a:off x="323850" y="4581525"/>
            <a:ext cx="5400675" cy="2132013"/>
          </a:xfrm>
          <a:prstGeom prst="rect">
            <a:avLst/>
          </a:prstGeom>
          <a:noFill/>
          <a:ln w="28575">
            <a:solidFill>
              <a:srgbClr val="FFFF00"/>
            </a:solidFill>
          </a:ln>
          <a:effectLst/>
          <a:extLst/>
        </p:spPr>
        <p:txBody>
          <a:bodyPr>
            <a:normAutofit/>
          </a:bodyPr>
          <a:lstStyle/>
          <a:p>
            <a:pPr marL="342900" indent="-34290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None/>
              <a:defRPr/>
            </a:pPr>
            <a:r>
              <a:rPr lang="es-ES" sz="1200" kern="0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ＭＳ Ｐゴシック" charset="0"/>
              </a:rPr>
              <a:t>AD: Aumento de la PV: 15-20 </a:t>
            </a:r>
            <a:r>
              <a:rPr lang="es-ES" sz="1200" kern="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ＭＳ Ｐゴシック" charset="0"/>
              </a:rPr>
              <a:t>mmHg</a:t>
            </a:r>
            <a:endParaRPr lang="es-ES" sz="1200" kern="0" dirty="0">
              <a:effectLst>
                <a:outerShdw blurRad="38100" dist="38100" dir="2700000" algn="tl">
                  <a:srgbClr val="000000"/>
                </a:outerShdw>
              </a:effectLst>
              <a:latin typeface="+mn-lt"/>
              <a:ea typeface="+mn-ea"/>
              <a:cs typeface="ＭＳ Ｐゴシック" charset="0"/>
            </a:endParaRPr>
          </a:p>
          <a:p>
            <a:pPr marL="514350" indent="-51435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None/>
              <a:defRPr/>
            </a:pPr>
            <a:r>
              <a:rPr lang="es-ES" sz="1200" kern="0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ＭＳ Ｐゴシック" charset="0"/>
              </a:rPr>
              <a:t>       Seno y profundo, que se intensifica y se hace abrupto con la inspiración</a:t>
            </a:r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None/>
              <a:defRPr/>
            </a:pPr>
            <a:r>
              <a:rPr lang="es-ES" sz="1200" kern="0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ＭＳ Ｐゴシック" charset="0"/>
              </a:rPr>
              <a:t>VD: Aumento de la PTDVD: 40-45 </a:t>
            </a:r>
            <a:r>
              <a:rPr lang="es-ES" sz="1200" kern="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ＭＳ Ｐゴシック" charset="0"/>
              </a:rPr>
              <a:t>mmHg</a:t>
            </a:r>
            <a:endParaRPr lang="es-ES" sz="1200" kern="0" dirty="0">
              <a:effectLst>
                <a:outerShdw blurRad="38100" dist="38100" dir="2700000" algn="tl">
                  <a:srgbClr val="000000"/>
                </a:outerShdw>
              </a:effectLst>
              <a:latin typeface="+mn-lt"/>
              <a:ea typeface="+mn-ea"/>
              <a:cs typeface="ＭＳ Ｐゴシック" charset="0"/>
            </a:endParaRPr>
          </a:p>
          <a:p>
            <a:pPr marL="514350" indent="-51435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None/>
              <a:defRPr/>
            </a:pPr>
            <a:r>
              <a:rPr lang="es-ES" sz="1200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ＭＳ Ｐゴシック" charset="0"/>
              </a:rPr>
              <a:t>       DIP PLATEAU</a:t>
            </a:r>
            <a:r>
              <a:rPr lang="es-ES" sz="1200" kern="0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ＭＳ Ｐゴシック" charset="0"/>
              </a:rPr>
              <a:t>: Declinación rápida y profunda; seguida de una meseta </a:t>
            </a:r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None/>
              <a:defRPr/>
            </a:pPr>
            <a:r>
              <a:rPr lang="es-ES" sz="1200" kern="0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ＭＳ Ｐゴシック" charset="0"/>
              </a:rPr>
              <a:t>AP: HTP moderada</a:t>
            </a:r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None/>
              <a:defRPr/>
            </a:pPr>
            <a:r>
              <a:rPr lang="es-ES" sz="1200" kern="0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ＭＳ Ｐゴシック" charset="0"/>
              </a:rPr>
              <a:t>       PCP alta</a:t>
            </a:r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None/>
              <a:defRPr/>
            </a:pPr>
            <a:r>
              <a:rPr lang="es-ES" sz="1200" kern="0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ＭＳ Ｐゴシック" charset="0"/>
              </a:rPr>
              <a:t>VI: Presión de llenado VI: DIP PLATEAU</a:t>
            </a:r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None/>
              <a:defRPr/>
            </a:pPr>
            <a:r>
              <a:rPr lang="es-ES" sz="1200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ＭＳ Ｐゴシック" charset="0"/>
              </a:rPr>
              <a:t>      IGUALACIÓN</a:t>
            </a:r>
            <a:r>
              <a:rPr lang="es-ES" sz="1200" kern="0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ＭＳ Ｐゴシック" charset="0"/>
              </a:rPr>
              <a:t>  de presión entre ambas cámaras</a:t>
            </a:r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None/>
              <a:defRPr/>
            </a:pPr>
            <a:r>
              <a:rPr lang="es-ES" sz="12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ＭＳ Ｐゴシック" charset="0"/>
              </a:rPr>
              <a:t>      Basal o con el esfuerzo &gt; 5 </a:t>
            </a:r>
            <a:r>
              <a:rPr lang="es-ES" sz="1200" b="1" kern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ＭＳ Ｐゴシック" charset="0"/>
              </a:rPr>
              <a:t>mmHg</a:t>
            </a:r>
            <a:r>
              <a:rPr lang="es-ES" sz="1200" kern="0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ＭＳ Ｐゴシック" charset="0"/>
              </a:rPr>
              <a:t>, orienta hacia MCR más que PC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1 Título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81075"/>
          </a:xfrm>
        </p:spPr>
        <p:txBody>
          <a:bodyPr/>
          <a:lstStyle/>
          <a:p>
            <a:pPr eaLnBrk="1" hangingPunct="1">
              <a:defRPr/>
            </a:pPr>
            <a:r>
              <a:rPr lang="es-ES" sz="4000" b="1" dirty="0" smtClean="0">
                <a:solidFill>
                  <a:srgbClr val="D7D03F"/>
                </a:solidFill>
                <a:cs typeface="ＭＳ Ｐゴシック"/>
              </a:rPr>
              <a:t>MCR: DIAGNÓSTICO DIFERENCIAL</a:t>
            </a:r>
          </a:p>
        </p:txBody>
      </p:sp>
      <p:grpSp>
        <p:nvGrpSpPr>
          <p:cNvPr id="32770" name="6 Grupo"/>
          <p:cNvGrpSpPr>
            <a:grpSpLocks/>
          </p:cNvGrpSpPr>
          <p:nvPr/>
        </p:nvGrpSpPr>
        <p:grpSpPr bwMode="auto">
          <a:xfrm>
            <a:off x="100013" y="1052513"/>
            <a:ext cx="9685337" cy="4608512"/>
            <a:chOff x="550094" y="980505"/>
            <a:chExt cx="10919519" cy="4968775"/>
          </a:xfrm>
        </p:grpSpPr>
        <p:pic>
          <p:nvPicPr>
            <p:cNvPr id="32787" name="Picture 2"/>
            <p:cNvPicPr>
              <a:picLocks noChangeAspect="1" noChangeArrowheads="1"/>
            </p:cNvPicPr>
            <p:nvPr/>
          </p:nvPicPr>
          <p:blipFill>
            <a:blip r:embed="rId2"/>
            <a:srcRect b="7997"/>
            <a:stretch>
              <a:fillRect/>
            </a:stretch>
          </p:blipFill>
          <p:spPr bwMode="auto">
            <a:xfrm>
              <a:off x="550094" y="980505"/>
              <a:ext cx="7477125" cy="4968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2788" name="5 CuadroTexto"/>
            <p:cNvSpPr txBox="1">
              <a:spLocks noChangeArrowheads="1"/>
            </p:cNvSpPr>
            <p:nvPr/>
          </p:nvSpPr>
          <p:spPr bwMode="auto">
            <a:xfrm>
              <a:off x="11261436" y="3706842"/>
              <a:ext cx="208177" cy="2820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endParaRPr lang="es-ES" sz="1100">
                <a:solidFill>
                  <a:srgbClr val="FF0000"/>
                </a:solidFill>
              </a:endParaRPr>
            </a:p>
          </p:txBody>
        </p:sp>
      </p:grpSp>
      <p:sp>
        <p:nvSpPr>
          <p:cNvPr id="32771" name="7 CuadroTexto"/>
          <p:cNvSpPr txBox="1">
            <a:spLocks noChangeArrowheads="1"/>
          </p:cNvSpPr>
          <p:nvPr/>
        </p:nvSpPr>
        <p:spPr bwMode="auto">
          <a:xfrm>
            <a:off x="179388" y="5661025"/>
            <a:ext cx="6526212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sz="1400" b="1"/>
              <a:t>AS</a:t>
            </a:r>
            <a:r>
              <a:rPr lang="es-ES" sz="1400"/>
              <a:t>: Hace poco tiempo se ha propuesto la concentración de BNP para diferenciarlos: 5 veces mayor en MCR </a:t>
            </a:r>
            <a:r>
              <a:rPr lang="es-ES" sz="1100">
                <a:solidFill>
                  <a:srgbClr val="FF0000"/>
                </a:solidFill>
              </a:rPr>
              <a:t>JACC 2005;45:1900</a:t>
            </a:r>
          </a:p>
        </p:txBody>
      </p:sp>
      <p:pic>
        <p:nvPicPr>
          <p:cNvPr id="32772" name="Picture 2"/>
          <p:cNvPicPr>
            <a:picLocks noChangeAspect="1" noChangeArrowheads="1"/>
          </p:cNvPicPr>
          <p:nvPr/>
        </p:nvPicPr>
        <p:blipFill>
          <a:blip r:embed="rId3"/>
          <a:srcRect l="6216" t="6972" r="6216" b="13625"/>
          <a:stretch>
            <a:fillRect/>
          </a:stretch>
        </p:blipFill>
        <p:spPr bwMode="auto">
          <a:xfrm>
            <a:off x="6792913" y="2349500"/>
            <a:ext cx="2243137" cy="179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2773" name="11 Grupo"/>
          <p:cNvGrpSpPr>
            <a:grpSpLocks/>
          </p:cNvGrpSpPr>
          <p:nvPr/>
        </p:nvGrpSpPr>
        <p:grpSpPr bwMode="auto">
          <a:xfrm>
            <a:off x="6804025" y="836613"/>
            <a:ext cx="1296988" cy="1439862"/>
            <a:chOff x="3203848" y="1009532"/>
            <a:chExt cx="2808312" cy="3312368"/>
          </a:xfrm>
        </p:grpSpPr>
        <p:pic>
          <p:nvPicPr>
            <p:cNvPr id="32785" name="Picture 2"/>
            <p:cNvPicPr>
              <a:picLocks noChangeAspect="1" noChangeArrowheads="1"/>
            </p:cNvPicPr>
            <p:nvPr/>
          </p:nvPicPr>
          <p:blipFill>
            <a:blip r:embed="rId4"/>
            <a:srcRect l="27330" t="20302" r="25920" b="29541"/>
            <a:stretch>
              <a:fillRect/>
            </a:stretch>
          </p:blipFill>
          <p:spPr bwMode="auto">
            <a:xfrm>
              <a:off x="3203848" y="1009532"/>
              <a:ext cx="2808312" cy="3312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2786" name="13 CuadroTexto"/>
            <p:cNvSpPr txBox="1">
              <a:spLocks noChangeArrowheads="1"/>
            </p:cNvSpPr>
            <p:nvPr/>
          </p:nvSpPr>
          <p:spPr bwMode="auto">
            <a:xfrm>
              <a:off x="3995936" y="2780928"/>
              <a:ext cx="1736373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s-ES" sz="1400" b="1">
                  <a:solidFill>
                    <a:srgbClr val="FF0000"/>
                  </a:solidFill>
                </a:rPr>
                <a:t>Calcio pericárdico</a:t>
              </a:r>
            </a:p>
          </p:txBody>
        </p:sp>
      </p:grpSp>
      <p:sp>
        <p:nvSpPr>
          <p:cNvPr id="32774" name="CuadroTexto 15"/>
          <p:cNvSpPr txBox="1">
            <a:spLocks noChangeArrowheads="1"/>
          </p:cNvSpPr>
          <p:nvPr/>
        </p:nvSpPr>
        <p:spPr bwMode="auto">
          <a:xfrm>
            <a:off x="4267200" y="1295400"/>
            <a:ext cx="2392363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ES_tradnl" sz="1100">
                <a:solidFill>
                  <a:srgbClr val="450334"/>
                </a:solidFill>
              </a:rPr>
              <a:t>AP: Pericarditis, cirugía o radiación</a:t>
            </a:r>
          </a:p>
        </p:txBody>
      </p:sp>
      <p:sp>
        <p:nvSpPr>
          <p:cNvPr id="32775" name="CuadroTexto 16"/>
          <p:cNvSpPr txBox="1">
            <a:spLocks noChangeArrowheads="1"/>
          </p:cNvSpPr>
          <p:nvPr/>
        </p:nvSpPr>
        <p:spPr bwMode="auto">
          <a:xfrm>
            <a:off x="4648200" y="5346700"/>
            <a:ext cx="1508125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ES_tradnl" sz="800">
                <a:solidFill>
                  <a:srgbClr val="FF0000"/>
                </a:solidFill>
              </a:rPr>
              <a:t>Radiographics 2003;23:S167</a:t>
            </a:r>
          </a:p>
        </p:txBody>
      </p:sp>
      <p:sp>
        <p:nvSpPr>
          <p:cNvPr id="32776" name="CuadroTexto 17"/>
          <p:cNvSpPr txBox="1">
            <a:spLocks noChangeArrowheads="1"/>
          </p:cNvSpPr>
          <p:nvPr/>
        </p:nvSpPr>
        <p:spPr bwMode="auto">
          <a:xfrm>
            <a:off x="3563938" y="6172200"/>
            <a:ext cx="3505200" cy="646113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_tradnl" sz="1200"/>
              <a:t>La pericardiectomía quirúrgica tiene evolución excelente, en especial en las primeras etapas del diagnóstico </a:t>
            </a:r>
            <a:r>
              <a:rPr lang="es-ES_tradnl" sz="900">
                <a:solidFill>
                  <a:srgbClr val="FF0000"/>
                </a:solidFill>
              </a:rPr>
              <a:t>J Thorac Cardiovasc Surg 1985;89:340</a:t>
            </a:r>
          </a:p>
        </p:txBody>
      </p:sp>
      <p:sp>
        <p:nvSpPr>
          <p:cNvPr id="32777" name="Rectángulo 18"/>
          <p:cNvSpPr>
            <a:spLocks noChangeArrowheads="1"/>
          </p:cNvSpPr>
          <p:nvPr/>
        </p:nvSpPr>
        <p:spPr bwMode="auto">
          <a:xfrm>
            <a:off x="152400" y="1219200"/>
            <a:ext cx="2133600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s-ES" sz="1100">
                <a:solidFill>
                  <a:srgbClr val="FF0000"/>
                </a:solidFill>
              </a:rPr>
              <a:t>J Am Coll Cardiol 1996;27:108</a:t>
            </a:r>
          </a:p>
        </p:txBody>
      </p:sp>
      <p:grpSp>
        <p:nvGrpSpPr>
          <p:cNvPr id="32778" name="19 Grupo"/>
          <p:cNvGrpSpPr>
            <a:grpSpLocks/>
          </p:cNvGrpSpPr>
          <p:nvPr/>
        </p:nvGrpSpPr>
        <p:grpSpPr bwMode="auto">
          <a:xfrm>
            <a:off x="7235825" y="5384800"/>
            <a:ext cx="1836738" cy="1428750"/>
            <a:chOff x="2892107" y="2848191"/>
            <a:chExt cx="2517254" cy="1704975"/>
          </a:xfrm>
        </p:grpSpPr>
        <p:pic>
          <p:nvPicPr>
            <p:cNvPr id="32781" name="Picture 2"/>
            <p:cNvPicPr>
              <a:picLocks noChangeAspect="1" noChangeArrowheads="1"/>
            </p:cNvPicPr>
            <p:nvPr/>
          </p:nvPicPr>
          <p:blipFill>
            <a:blip r:embed="rId5"/>
            <a:srcRect r="20398"/>
            <a:stretch>
              <a:fillRect/>
            </a:stretch>
          </p:blipFill>
          <p:spPr bwMode="auto">
            <a:xfrm>
              <a:off x="2892107" y="2848191"/>
              <a:ext cx="2517254" cy="1704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2782" name="21 CuadroTexto"/>
            <p:cNvSpPr txBox="1">
              <a:spLocks noChangeArrowheads="1"/>
            </p:cNvSpPr>
            <p:nvPr/>
          </p:nvSpPr>
          <p:spPr bwMode="auto">
            <a:xfrm>
              <a:off x="3484566" y="3042209"/>
              <a:ext cx="756939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s-ES" sz="1400">
                  <a:solidFill>
                    <a:srgbClr val="FF0000"/>
                  </a:solidFill>
                </a:rPr>
                <a:t>P&lt;0,01</a:t>
              </a:r>
            </a:p>
          </p:txBody>
        </p:sp>
        <p:sp>
          <p:nvSpPr>
            <p:cNvPr id="32783" name="22 CuadroTexto"/>
            <p:cNvSpPr txBox="1">
              <a:spLocks noChangeArrowheads="1"/>
            </p:cNvSpPr>
            <p:nvPr/>
          </p:nvSpPr>
          <p:spPr bwMode="auto">
            <a:xfrm>
              <a:off x="3724115" y="3617884"/>
              <a:ext cx="649139" cy="3336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s-ES" sz="1400">
                  <a:solidFill>
                    <a:srgbClr val="0070C0"/>
                  </a:solidFill>
                </a:rPr>
                <a:t>MCR</a:t>
              </a:r>
            </a:p>
          </p:txBody>
        </p:sp>
        <p:sp>
          <p:nvSpPr>
            <p:cNvPr id="32784" name="23 CuadroTexto"/>
            <p:cNvSpPr txBox="1">
              <a:spLocks noChangeArrowheads="1"/>
            </p:cNvSpPr>
            <p:nvPr/>
          </p:nvSpPr>
          <p:spPr bwMode="auto">
            <a:xfrm>
              <a:off x="4669484" y="3617884"/>
              <a:ext cx="475544" cy="3336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s-ES" sz="1400">
                  <a:solidFill>
                    <a:srgbClr val="0070C0"/>
                  </a:solidFill>
                </a:rPr>
                <a:t>PC</a:t>
              </a:r>
            </a:p>
          </p:txBody>
        </p:sp>
      </p:grpSp>
      <p:pic>
        <p:nvPicPr>
          <p:cNvPr id="32779" name="Picture 2"/>
          <p:cNvPicPr>
            <a:picLocks noChangeAspect="1" noChangeArrowheads="1"/>
          </p:cNvPicPr>
          <p:nvPr/>
        </p:nvPicPr>
        <p:blipFill>
          <a:blip r:embed="rId6"/>
          <a:srcRect l="55217" t="26672" r="24043" b="61694"/>
          <a:stretch>
            <a:fillRect/>
          </a:stretch>
        </p:blipFill>
        <p:spPr bwMode="auto">
          <a:xfrm>
            <a:off x="6804025" y="4292600"/>
            <a:ext cx="1017588" cy="1052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80" name="5 Rectángulo"/>
          <p:cNvSpPr>
            <a:spLocks noChangeArrowheads="1"/>
          </p:cNvSpPr>
          <p:nvPr/>
        </p:nvSpPr>
        <p:spPr bwMode="auto">
          <a:xfrm>
            <a:off x="4716463" y="3500438"/>
            <a:ext cx="1676400" cy="26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_tradnl" sz="1100">
                <a:solidFill>
                  <a:srgbClr val="FF0000"/>
                </a:solidFill>
              </a:rPr>
              <a:t>EHJ 2004; 25: 587-610</a:t>
            </a:r>
            <a:endParaRPr lang="es-ES" sz="110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3 Marcador de contenido" descr="MCR-74.tif"/>
          <p:cNvPicPr>
            <a:picLocks noGrp="1" noChangeAspect="1"/>
          </p:cNvPicPr>
          <p:nvPr>
            <p:ph idx="1"/>
          </p:nvPr>
        </p:nvPicPr>
        <p:blipFill>
          <a:blip r:embed="rId2"/>
          <a:srcRect l="7869" t="5396" r="9447" b="35841"/>
          <a:stretch>
            <a:fillRect/>
          </a:stretch>
        </p:blipFill>
        <p:spPr>
          <a:xfrm>
            <a:off x="342900" y="1835150"/>
            <a:ext cx="4824413" cy="4718050"/>
          </a:xfrm>
        </p:spPr>
      </p:pic>
      <p:pic>
        <p:nvPicPr>
          <p:cNvPr id="33794" name="4 Imagen" descr="MCR-73.tif"/>
          <p:cNvPicPr>
            <a:picLocks noChangeAspect="1"/>
          </p:cNvPicPr>
          <p:nvPr/>
        </p:nvPicPr>
        <p:blipFill>
          <a:blip r:embed="rId3"/>
          <a:srcRect b="26900"/>
          <a:stretch>
            <a:fillRect/>
          </a:stretch>
        </p:blipFill>
        <p:spPr bwMode="auto">
          <a:xfrm>
            <a:off x="6156325" y="836613"/>
            <a:ext cx="2808288" cy="2824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1 Título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19200"/>
          </a:xfrm>
        </p:spPr>
        <p:txBody>
          <a:bodyPr/>
          <a:lstStyle/>
          <a:p>
            <a:pPr eaLnBrk="1" hangingPunct="1">
              <a:defRPr/>
            </a:pPr>
            <a:r>
              <a:rPr lang="es-ES" sz="4000" b="1" dirty="0" smtClean="0">
                <a:solidFill>
                  <a:srgbClr val="D7D03F"/>
                </a:solidFill>
                <a:cs typeface="ＭＳ Ｐゴシック"/>
              </a:rPr>
              <a:t>MCR: DIAGNÓSTICO DIFERENCIAL</a:t>
            </a:r>
            <a:br>
              <a:rPr lang="es-ES" sz="4000" b="1" dirty="0" smtClean="0">
                <a:solidFill>
                  <a:srgbClr val="D7D03F"/>
                </a:solidFill>
                <a:cs typeface="ＭＳ Ｐゴシック"/>
              </a:rPr>
            </a:br>
            <a:r>
              <a:rPr lang="es-ES" sz="2400" b="1" dirty="0" smtClean="0">
                <a:solidFill>
                  <a:srgbClr val="D7D03F"/>
                </a:solidFill>
                <a:cs typeface="ＭＳ Ｐゴシック"/>
              </a:rPr>
              <a:t>Ecocardiograma</a:t>
            </a:r>
          </a:p>
        </p:txBody>
      </p:sp>
      <p:sp>
        <p:nvSpPr>
          <p:cNvPr id="33796" name="CuadroTexto 7"/>
          <p:cNvSpPr txBox="1">
            <a:spLocks noChangeArrowheads="1"/>
          </p:cNvSpPr>
          <p:nvPr/>
        </p:nvSpPr>
        <p:spPr bwMode="auto">
          <a:xfrm>
            <a:off x="152400" y="1295400"/>
            <a:ext cx="54102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_tradnl" sz="1600"/>
              <a:t>Común: Aumento de presiones de llenado intracardiacas</a:t>
            </a:r>
          </a:p>
        </p:txBody>
      </p:sp>
      <p:sp>
        <p:nvSpPr>
          <p:cNvPr id="33797" name="CuadroTexto 8"/>
          <p:cNvSpPr txBox="1">
            <a:spLocks noChangeArrowheads="1"/>
          </p:cNvSpPr>
          <p:nvPr/>
        </p:nvSpPr>
        <p:spPr bwMode="auto">
          <a:xfrm>
            <a:off x="3082925" y="1828800"/>
            <a:ext cx="26670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_tradnl" sz="1000">
                <a:solidFill>
                  <a:srgbClr val="FF0000"/>
                </a:solidFill>
              </a:rPr>
              <a:t>Disociación de la presión intratorácica e intracardiaca, y el aumento de la presión intracardiaca con aumento de la </a:t>
            </a:r>
            <a:r>
              <a:rPr lang="es-ES_tradnl" sz="1000" b="1">
                <a:solidFill>
                  <a:srgbClr val="FF0000"/>
                </a:solidFill>
              </a:rPr>
              <a:t>interdependencia ventricular</a:t>
            </a:r>
          </a:p>
        </p:txBody>
      </p:sp>
      <p:sp>
        <p:nvSpPr>
          <p:cNvPr id="33798" name="CuadroTexto 9"/>
          <p:cNvSpPr txBox="1">
            <a:spLocks noChangeArrowheads="1"/>
          </p:cNvSpPr>
          <p:nvPr/>
        </p:nvSpPr>
        <p:spPr bwMode="auto">
          <a:xfrm>
            <a:off x="4911725" y="2819400"/>
            <a:ext cx="1828800" cy="86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_tradnl" sz="1000">
                <a:solidFill>
                  <a:srgbClr val="FF0000"/>
                </a:solidFill>
              </a:rPr>
              <a:t>Desplazamiento diastólico brusco del TIV hacia el VI durante la inspiración y VD en espiración</a:t>
            </a:r>
          </a:p>
          <a:p>
            <a:r>
              <a:rPr lang="es-ES_tradnl" sz="900">
                <a:solidFill>
                  <a:srgbClr val="FF0000"/>
                </a:solidFill>
              </a:rPr>
              <a:t>Heart 2001;86:343</a:t>
            </a:r>
          </a:p>
        </p:txBody>
      </p:sp>
      <p:sp>
        <p:nvSpPr>
          <p:cNvPr id="11" name="Rectángulo 10"/>
          <p:cNvSpPr/>
          <p:nvPr/>
        </p:nvSpPr>
        <p:spPr>
          <a:xfrm>
            <a:off x="4149725" y="3733800"/>
            <a:ext cx="304800" cy="152400"/>
          </a:xfrm>
          <a:prstGeom prst="rect">
            <a:avLst/>
          </a:prstGeom>
          <a:noFill/>
          <a:ln w="28575" cmpd="sng">
            <a:solidFill>
              <a:srgbClr val="66006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_tradnl" dirty="0"/>
          </a:p>
        </p:txBody>
      </p:sp>
      <p:sp>
        <p:nvSpPr>
          <p:cNvPr id="33800" name="CuadroTexto 11"/>
          <p:cNvSpPr txBox="1">
            <a:spLocks noChangeArrowheads="1"/>
          </p:cNvSpPr>
          <p:nvPr/>
        </p:nvSpPr>
        <p:spPr bwMode="auto">
          <a:xfrm>
            <a:off x="3463925" y="6248400"/>
            <a:ext cx="1897063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ES_tradnl" sz="1000">
                <a:solidFill>
                  <a:srgbClr val="FF0000"/>
                </a:solidFill>
              </a:rPr>
              <a:t>Ecocardiography 2002;19:125</a:t>
            </a:r>
          </a:p>
        </p:txBody>
      </p:sp>
      <p:sp>
        <p:nvSpPr>
          <p:cNvPr id="33801" name="CuadroTexto 12"/>
          <p:cNvSpPr txBox="1">
            <a:spLocks noChangeArrowheads="1"/>
          </p:cNvSpPr>
          <p:nvPr/>
        </p:nvSpPr>
        <p:spPr bwMode="auto">
          <a:xfrm>
            <a:off x="415925" y="6324600"/>
            <a:ext cx="2895600" cy="43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_tradnl" sz="1100">
                <a:solidFill>
                  <a:srgbClr val="FF0000"/>
                </a:solidFill>
              </a:rPr>
              <a:t>Ss 95% y E 96%</a:t>
            </a:r>
          </a:p>
          <a:p>
            <a:r>
              <a:rPr lang="es-ES_tradnl" sz="1000">
                <a:solidFill>
                  <a:srgbClr val="FF0000"/>
                </a:solidFill>
              </a:rPr>
              <a:t>J Am Soc Echocardiogr 2002;15:1468</a:t>
            </a:r>
          </a:p>
        </p:txBody>
      </p:sp>
      <p:sp>
        <p:nvSpPr>
          <p:cNvPr id="14" name="Flecha curvada hacia la derecha 13"/>
          <p:cNvSpPr/>
          <p:nvPr/>
        </p:nvSpPr>
        <p:spPr>
          <a:xfrm>
            <a:off x="34925" y="5867400"/>
            <a:ext cx="381000" cy="609600"/>
          </a:xfrm>
          <a:prstGeom prst="curved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_tradnl" dirty="0">
              <a:solidFill>
                <a:schemeClr val="tx1"/>
              </a:solidFill>
            </a:endParaRPr>
          </a:p>
        </p:txBody>
      </p:sp>
      <p:sp>
        <p:nvSpPr>
          <p:cNvPr id="15" name="Rectángulo 14"/>
          <p:cNvSpPr/>
          <p:nvPr/>
        </p:nvSpPr>
        <p:spPr>
          <a:xfrm>
            <a:off x="415925" y="5791200"/>
            <a:ext cx="990600" cy="152400"/>
          </a:xfrm>
          <a:prstGeom prst="rect">
            <a:avLst/>
          </a:prstGeom>
          <a:noFill/>
          <a:ln w="38100" cmpd="sng">
            <a:solidFill>
              <a:srgbClr val="66006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_tradnl" dirty="0"/>
          </a:p>
        </p:txBody>
      </p:sp>
      <p:grpSp>
        <p:nvGrpSpPr>
          <p:cNvPr id="33804" name="Agrupar 16"/>
          <p:cNvGrpSpPr>
            <a:grpSpLocks/>
          </p:cNvGrpSpPr>
          <p:nvPr/>
        </p:nvGrpSpPr>
        <p:grpSpPr bwMode="auto">
          <a:xfrm>
            <a:off x="6688138" y="4724400"/>
            <a:ext cx="2455862" cy="1944688"/>
            <a:chOff x="6595268" y="2366428"/>
            <a:chExt cx="2624932" cy="2053172"/>
          </a:xfrm>
        </p:grpSpPr>
        <p:pic>
          <p:nvPicPr>
            <p:cNvPr id="33808" name="Picture 2"/>
            <p:cNvPicPr>
              <a:picLocks noChangeAspect="1" noChangeArrowheads="1"/>
            </p:cNvPicPr>
            <p:nvPr/>
          </p:nvPicPr>
          <p:blipFill>
            <a:blip r:embed="rId4"/>
            <a:srcRect l="5090" t="5037" r="6493" b="40445"/>
            <a:stretch>
              <a:fillRect/>
            </a:stretch>
          </p:blipFill>
          <p:spPr bwMode="auto">
            <a:xfrm>
              <a:off x="6595268" y="2366428"/>
              <a:ext cx="2586997" cy="20531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3809" name="Rectángulo 18"/>
            <p:cNvSpPr>
              <a:spLocks noChangeArrowheads="1"/>
            </p:cNvSpPr>
            <p:nvPr/>
          </p:nvSpPr>
          <p:spPr bwMode="auto">
            <a:xfrm>
              <a:off x="8242699" y="2438400"/>
              <a:ext cx="977501" cy="215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s-ES" sz="800">
                  <a:solidFill>
                    <a:srgbClr val="FF0000"/>
                  </a:solidFill>
                </a:rPr>
                <a:t>AJC 2004;94:316</a:t>
              </a:r>
            </a:p>
          </p:txBody>
        </p:sp>
      </p:grpSp>
      <p:pic>
        <p:nvPicPr>
          <p:cNvPr id="33805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148263" y="3644900"/>
            <a:ext cx="1535112" cy="201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806" name="CuadroTexto 19"/>
          <p:cNvSpPr txBox="1">
            <a:spLocks noChangeArrowheads="1"/>
          </p:cNvSpPr>
          <p:nvPr/>
        </p:nvSpPr>
        <p:spPr bwMode="auto">
          <a:xfrm>
            <a:off x="4530725" y="5562600"/>
            <a:ext cx="1314450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ES_tradnl" sz="800">
                <a:solidFill>
                  <a:srgbClr val="FF0000"/>
                </a:solidFill>
              </a:rPr>
              <a:t>Am J Cardiol 2001;87:86</a:t>
            </a:r>
          </a:p>
        </p:txBody>
      </p:sp>
      <p:pic>
        <p:nvPicPr>
          <p:cNvPr id="33807" name="Picture 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732588" y="3933825"/>
            <a:ext cx="2343150" cy="12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95400"/>
          </a:xfrm>
        </p:spPr>
        <p:txBody>
          <a:bodyPr/>
          <a:lstStyle/>
          <a:p>
            <a:pPr eaLnBrk="1" hangingPunct="1">
              <a:defRPr/>
            </a:pPr>
            <a:r>
              <a:rPr lang="es-ES" sz="4000" b="1" dirty="0" smtClean="0">
                <a:solidFill>
                  <a:srgbClr val="D7D03F"/>
                </a:solidFill>
                <a:cs typeface="ＭＳ Ｐゴシック"/>
              </a:rPr>
              <a:t>MCR: DIAGNÓSTICO DIFERENCIAL</a:t>
            </a:r>
            <a:br>
              <a:rPr lang="es-ES" sz="4000" b="1" dirty="0" smtClean="0">
                <a:solidFill>
                  <a:srgbClr val="D7D03F"/>
                </a:solidFill>
                <a:cs typeface="ＭＳ Ｐゴシック"/>
              </a:rPr>
            </a:br>
            <a:r>
              <a:rPr lang="es-ES" sz="2400" b="1" dirty="0" smtClean="0">
                <a:solidFill>
                  <a:srgbClr val="D7D03F"/>
                </a:solidFill>
                <a:cs typeface="ＭＳ Ｐゴシック"/>
              </a:rPr>
              <a:t>Cateterismo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29200"/>
          </a:xfrm>
        </p:spPr>
        <p:txBody>
          <a:bodyPr/>
          <a:lstStyle/>
          <a:p>
            <a:pPr eaLnBrk="1" hangingPunct="1">
              <a:defRPr/>
            </a:pPr>
            <a:r>
              <a:rPr lang="es-ES" dirty="0" smtClean="0"/>
              <a:t>CATE= Clave</a:t>
            </a:r>
          </a:p>
          <a:p>
            <a:pPr eaLnBrk="1" hangingPunct="1">
              <a:defRPr/>
            </a:pPr>
            <a:endParaRPr lang="es-ES" b="1" dirty="0">
              <a:solidFill>
                <a:srgbClr val="FF0000"/>
              </a:solidFill>
            </a:endParaRPr>
          </a:p>
        </p:txBody>
      </p:sp>
      <p:pic>
        <p:nvPicPr>
          <p:cNvPr id="34819" name="Picture 4" descr="10801-150x15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451725" y="5013325"/>
            <a:ext cx="1428750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20" name="3 CuadroTexto"/>
          <p:cNvSpPr txBox="1">
            <a:spLocks noChangeArrowheads="1"/>
          </p:cNvSpPr>
          <p:nvPr/>
        </p:nvSpPr>
        <p:spPr bwMode="auto">
          <a:xfrm>
            <a:off x="7162800" y="6596063"/>
            <a:ext cx="2133600" cy="26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sz="1100">
                <a:solidFill>
                  <a:srgbClr val="FF0000"/>
                </a:solidFill>
              </a:rPr>
              <a:t>Circulation 2000;102:655-662</a:t>
            </a:r>
          </a:p>
        </p:txBody>
      </p:sp>
      <p:sp>
        <p:nvSpPr>
          <p:cNvPr id="6" name="2 Marcador de contenido"/>
          <p:cNvSpPr txBox="1">
            <a:spLocks/>
          </p:cNvSpPr>
          <p:nvPr/>
        </p:nvSpPr>
        <p:spPr bwMode="auto">
          <a:xfrm>
            <a:off x="323850" y="2565400"/>
            <a:ext cx="5410200" cy="3467100"/>
          </a:xfrm>
          <a:prstGeom prst="rect">
            <a:avLst/>
          </a:prstGeom>
          <a:noFill/>
          <a:ln>
            <a:solidFill>
              <a:srgbClr val="FFFF00"/>
            </a:solidFill>
          </a:ln>
          <a:effectLst/>
          <a:extLst/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hlink"/>
              </a:buClr>
              <a:defRPr/>
            </a:pPr>
            <a:r>
              <a:rPr lang="es-ES" sz="2000" kern="0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ＭＳ Ｐゴシック" charset="0"/>
              </a:rPr>
              <a:t>* ECUALIZACIÓN: Diferencia &lt; 5 mmHg entre PTDVD y VI.</a:t>
            </a:r>
            <a:r>
              <a:rPr lang="es-ES" sz="2000" kern="0" dirty="0">
                <a:effectLst>
                  <a:outerShdw blurRad="38100" dist="38100" dir="2700000" algn="tl">
                    <a:srgbClr val="000000"/>
                  </a:outerShdw>
                </a:effectLst>
                <a:cs typeface="ＭＳ Ｐゴシック" charset="0"/>
              </a:rPr>
              <a:t> A favor de CONSTRICCIÓN</a:t>
            </a:r>
            <a:endParaRPr lang="es-ES" sz="2000" kern="0" dirty="0">
              <a:effectLst>
                <a:outerShdw blurRad="38100" dist="38100" dir="2700000" algn="tl">
                  <a:srgbClr val="000000"/>
                </a:outerShdw>
              </a:effectLst>
              <a:latin typeface="+mn-lt"/>
              <a:ea typeface="+mn-ea"/>
              <a:cs typeface="ＭＳ Ｐゴシック" charset="0"/>
            </a:endParaRPr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  <a:defRPr/>
            </a:pPr>
            <a:endParaRPr lang="es-ES" sz="2000" kern="0" dirty="0">
              <a:effectLst>
                <a:outerShdw blurRad="38100" dist="38100" dir="2700000" algn="tl">
                  <a:srgbClr val="000000"/>
                </a:outerShdw>
              </a:effectLst>
              <a:latin typeface="+mn-lt"/>
              <a:ea typeface="+mn-ea"/>
              <a:cs typeface="ＭＳ Ｐゴシック" charset="0"/>
            </a:endParaRPr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  <a:defRPr/>
            </a:pPr>
            <a:r>
              <a:rPr lang="es-ES" sz="2000" kern="0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ＭＳ Ｐゴシック" charset="0"/>
              </a:rPr>
              <a:t>* P SISTÓLICA VD: </a:t>
            </a:r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  <a:buFont typeface="Wingdings" charset="2"/>
              <a:buChar char="u"/>
              <a:defRPr/>
            </a:pPr>
            <a:r>
              <a:rPr lang="es-ES" sz="2000" kern="0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ＭＳ Ｐゴシック" charset="0"/>
              </a:rPr>
              <a:t>Elevación modesta PC: &lt; 50 mmHg</a:t>
            </a:r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  <a:buFont typeface="Wingdings" charset="2"/>
              <a:buChar char="u"/>
              <a:defRPr/>
            </a:pPr>
            <a:r>
              <a:rPr lang="es-ES" sz="2000" kern="0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ＭＳ Ｐゴシック" charset="0"/>
              </a:rPr>
              <a:t>Elevación importante MCR: &gt; 50 mmHg</a:t>
            </a:r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  <a:defRPr/>
            </a:pPr>
            <a:endParaRPr lang="es-ES" sz="2000" kern="0" dirty="0">
              <a:effectLst>
                <a:outerShdw blurRad="38100" dist="38100" dir="2700000" algn="tl">
                  <a:srgbClr val="000000"/>
                </a:outerShdw>
              </a:effectLst>
              <a:latin typeface="+mn-lt"/>
              <a:ea typeface="+mn-ea"/>
              <a:cs typeface="ＭＳ Ｐゴシック" charset="0"/>
            </a:endParaRPr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  <a:defRPr/>
            </a:pPr>
            <a:r>
              <a:rPr lang="es-ES" sz="2000" kern="0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ＭＳ Ｐゴシック" charset="0"/>
              </a:rPr>
              <a:t>* PTDVD excede en un tercio a la PTSVD: PC (índice menor en la MCR)</a:t>
            </a:r>
          </a:p>
        </p:txBody>
      </p:sp>
      <p:pic>
        <p:nvPicPr>
          <p:cNvPr id="34822" name="Picture 2"/>
          <p:cNvPicPr>
            <a:picLocks noChangeAspect="1" noChangeArrowheads="1"/>
          </p:cNvPicPr>
          <p:nvPr/>
        </p:nvPicPr>
        <p:blipFill>
          <a:blip r:embed="rId3"/>
          <a:srcRect l="6009" t="3947" r="7231" b="31721"/>
          <a:stretch>
            <a:fillRect/>
          </a:stretch>
        </p:blipFill>
        <p:spPr bwMode="auto">
          <a:xfrm>
            <a:off x="5940425" y="1196975"/>
            <a:ext cx="2768600" cy="2405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23" name="8 CuadroTexto"/>
          <p:cNvSpPr txBox="1">
            <a:spLocks noChangeArrowheads="1"/>
          </p:cNvSpPr>
          <p:nvPr/>
        </p:nvSpPr>
        <p:spPr bwMode="auto">
          <a:xfrm>
            <a:off x="6021388" y="3644900"/>
            <a:ext cx="2798762" cy="938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sz="1100"/>
              <a:t>Sharp, prominent y descent = represents rapid passive filling during early diastole that abruptly stops when the ventricuar volume reaches the maximal capacity allowed by the stiff, thickened pericardium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08050"/>
          </a:xfrm>
        </p:spPr>
        <p:txBody>
          <a:bodyPr/>
          <a:lstStyle/>
          <a:p>
            <a:pPr eaLnBrk="1" hangingPunct="1">
              <a:defRPr/>
            </a:pPr>
            <a:r>
              <a:rPr lang="es-ES" b="1" dirty="0" smtClean="0">
                <a:solidFill>
                  <a:srgbClr val="D7D03F"/>
                </a:solidFill>
                <a:cs typeface="ＭＳ Ｐゴシック"/>
              </a:rPr>
              <a:t>1.- AMILOIDOSIS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23850" y="981075"/>
            <a:ext cx="8362950" cy="2303463"/>
          </a:xfrm>
        </p:spPr>
        <p:txBody>
          <a:bodyPr/>
          <a:lstStyle/>
          <a:p>
            <a:pPr eaLnBrk="1" hangingPunct="1">
              <a:defRPr/>
            </a:pPr>
            <a:r>
              <a:rPr lang="es-ES" sz="2000" dirty="0" smtClean="0"/>
              <a:t>DEF: Enf multisistémica por depósito de fibrillas de amiloide en los compartimentos extracelulares de diferentes órganos, que producen disfunción orgánica generalizada y muerte.</a:t>
            </a:r>
          </a:p>
          <a:p>
            <a:pPr eaLnBrk="1" hangingPunct="1">
              <a:defRPr/>
            </a:pPr>
            <a:r>
              <a:rPr lang="es-ES" sz="2000" dirty="0" smtClean="0"/>
              <a:t>Amiloidosis cardiaca: </a:t>
            </a:r>
            <a:r>
              <a:rPr lang="es-ES" sz="2000" dirty="0" err="1" smtClean="0"/>
              <a:t>Miocardiopatía</a:t>
            </a:r>
            <a:r>
              <a:rPr lang="es-ES" sz="2000" dirty="0" smtClean="0"/>
              <a:t> infiltrante irremediablemente progresiva con pronóstico grave </a:t>
            </a:r>
            <a:r>
              <a:rPr lang="es-ES" sz="1100" dirty="0" err="1" smtClean="0">
                <a:solidFill>
                  <a:srgbClr val="FF0000"/>
                </a:solidFill>
              </a:rPr>
              <a:t>Circulation</a:t>
            </a:r>
            <a:r>
              <a:rPr lang="es-ES" sz="1100" dirty="0" smtClean="0">
                <a:solidFill>
                  <a:srgbClr val="FF0000"/>
                </a:solidFill>
              </a:rPr>
              <a:t> 2005;112:2047</a:t>
            </a:r>
            <a:endParaRPr lang="es-ES" sz="1100" dirty="0">
              <a:solidFill>
                <a:srgbClr val="FF0000"/>
              </a:solidFill>
            </a:endParaRPr>
          </a:p>
        </p:txBody>
      </p:sp>
      <p:sp>
        <p:nvSpPr>
          <p:cNvPr id="48131" name="3 CuadroTexto"/>
          <p:cNvSpPr txBox="1">
            <a:spLocks noChangeArrowheads="1"/>
          </p:cNvSpPr>
          <p:nvPr/>
        </p:nvSpPr>
        <p:spPr bwMode="auto">
          <a:xfrm>
            <a:off x="6477000" y="6392863"/>
            <a:ext cx="2667000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r">
              <a:spcBef>
                <a:spcPct val="20000"/>
              </a:spcBef>
              <a:buClr>
                <a:schemeClr val="hlink"/>
              </a:buClr>
              <a:defRPr/>
            </a:pPr>
            <a:r>
              <a:rPr lang="es-ES" sz="11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ＭＳ Ｐゴシック" charset="0"/>
              </a:rPr>
              <a:t>Am Heart J 1998;136:824-30</a:t>
            </a:r>
          </a:p>
          <a:p>
            <a:pPr marL="342900" indent="-342900" algn="r">
              <a:spcBef>
                <a:spcPct val="20000"/>
              </a:spcBef>
              <a:buClr>
                <a:schemeClr val="hlink"/>
              </a:buClr>
              <a:defRPr/>
            </a:pPr>
            <a:r>
              <a:rPr lang="es-ES" sz="11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ＭＳ Ｐゴシック" charset="0"/>
              </a:rPr>
              <a:t>Circulation 2005;111:186-93</a:t>
            </a:r>
          </a:p>
        </p:txBody>
      </p:sp>
      <p:pic>
        <p:nvPicPr>
          <p:cNvPr id="3584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388" y="3716338"/>
            <a:ext cx="7270750" cy="2668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133" name="6 Rectángulo"/>
          <p:cNvSpPr>
            <a:spLocks noChangeArrowheads="1"/>
          </p:cNvSpPr>
          <p:nvPr/>
        </p:nvSpPr>
        <p:spPr bwMode="auto">
          <a:xfrm>
            <a:off x="4138613" y="3789363"/>
            <a:ext cx="2543175" cy="26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>
              <a:spcBef>
                <a:spcPct val="20000"/>
              </a:spcBef>
              <a:buClr>
                <a:schemeClr val="hlink"/>
              </a:buClr>
              <a:defRPr/>
            </a:pPr>
            <a:r>
              <a:rPr lang="en-US" sz="11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ＭＳ Ｐゴシック" charset="0"/>
              </a:rPr>
              <a:t>Rev Esp Cardiol. 2011;64(9):797–808</a:t>
            </a:r>
            <a:endParaRPr lang="es-ES" sz="1100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n-lt"/>
              <a:ea typeface="+mn-ea"/>
              <a:cs typeface="ＭＳ Ｐゴシック" charset="0"/>
            </a:endParaRPr>
          </a:p>
        </p:txBody>
      </p:sp>
      <p:sp>
        <p:nvSpPr>
          <p:cNvPr id="35846" name="6 Rectángulo"/>
          <p:cNvSpPr>
            <a:spLocks noChangeArrowheads="1"/>
          </p:cNvSpPr>
          <p:nvPr/>
        </p:nvSpPr>
        <p:spPr bwMode="auto">
          <a:xfrm>
            <a:off x="1116013" y="4508500"/>
            <a:ext cx="64611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ES" b="1">
                <a:solidFill>
                  <a:srgbClr val="FF0000"/>
                </a:solidFill>
              </a:rPr>
              <a:t>85%</a:t>
            </a:r>
            <a:endParaRPr lang="es-ES"/>
          </a:p>
        </p:txBody>
      </p:sp>
      <p:sp>
        <p:nvSpPr>
          <p:cNvPr id="35847" name="7 Rectángulo"/>
          <p:cNvSpPr>
            <a:spLocks noChangeArrowheads="1"/>
          </p:cNvSpPr>
          <p:nvPr/>
        </p:nvSpPr>
        <p:spPr bwMode="auto">
          <a:xfrm>
            <a:off x="3275013" y="5876925"/>
            <a:ext cx="504825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sz="1200">
                <a:solidFill>
                  <a:schemeClr val="bg1"/>
                </a:solidFill>
              </a:rPr>
              <a:t>Au &gt; </a:t>
            </a:r>
            <a:endParaRPr lang="es-ES" sz="1200"/>
          </a:p>
        </p:txBody>
      </p:sp>
      <p:sp>
        <p:nvSpPr>
          <p:cNvPr id="35848" name="8 Rectángulo"/>
          <p:cNvSpPr>
            <a:spLocks noChangeArrowheads="1"/>
          </p:cNvSpPr>
          <p:nvPr/>
        </p:nvSpPr>
        <p:spPr bwMode="auto">
          <a:xfrm>
            <a:off x="1331913" y="2781300"/>
            <a:ext cx="4176712" cy="830263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charset="0"/>
              <a:buChar char="•"/>
            </a:pPr>
            <a:r>
              <a:rPr lang="es-ES" sz="1200"/>
              <a:t>Primaria=5-10% de células plasmáticas de MO sufren un dominio clonal de un isotipo de cadena ligera. (predominio lambda frente a kappa 3:1)</a:t>
            </a:r>
          </a:p>
          <a:p>
            <a:pPr>
              <a:buFont typeface="Arial" charset="0"/>
              <a:buChar char="•"/>
            </a:pPr>
            <a:r>
              <a:rPr lang="es-ES" sz="1200">
                <a:solidFill>
                  <a:srgbClr val="FFFF00"/>
                </a:solidFill>
              </a:rPr>
              <a:t>MM</a:t>
            </a:r>
            <a:r>
              <a:rPr lang="es-ES" sz="1200"/>
              <a:t> = Lambda-kappa 1:2</a:t>
            </a:r>
          </a:p>
        </p:txBody>
      </p:sp>
      <p:sp>
        <p:nvSpPr>
          <p:cNvPr id="10" name="9 Rectángulo"/>
          <p:cNvSpPr/>
          <p:nvPr/>
        </p:nvSpPr>
        <p:spPr>
          <a:xfrm>
            <a:off x="6191250" y="2708275"/>
            <a:ext cx="2952750" cy="815975"/>
          </a:xfrm>
          <a:prstGeom prst="rect">
            <a:avLst/>
          </a:prstGeom>
          <a:ln>
            <a:solidFill>
              <a:srgbClr val="FFFF00"/>
            </a:solidFill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s-ES" dirty="0" err="1"/>
              <a:t>Igs</a:t>
            </a:r>
            <a:r>
              <a:rPr lang="es-ES" dirty="0"/>
              <a:t>: Determinar </a:t>
            </a:r>
            <a:r>
              <a:rPr lang="es-ES" dirty="0" err="1"/>
              <a:t>Px</a:t>
            </a:r>
            <a:r>
              <a:rPr lang="es-ES" dirty="0"/>
              <a:t> y respuesta al </a:t>
            </a:r>
            <a:r>
              <a:rPr lang="es-ES" dirty="0" err="1"/>
              <a:t>tto</a:t>
            </a:r>
            <a:r>
              <a:rPr lang="es-ES" dirty="0"/>
              <a:t>. </a:t>
            </a:r>
            <a:r>
              <a:rPr lang="es-ES" sz="11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ＭＳ Ｐゴシック" charset="0"/>
              </a:rPr>
              <a:t>Br j </a:t>
            </a:r>
            <a:r>
              <a:rPr lang="es-ES" sz="11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ＭＳ Ｐゴシック" charset="0"/>
              </a:rPr>
              <a:t>Haematol</a:t>
            </a:r>
            <a:r>
              <a:rPr lang="es-ES" sz="11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ＭＳ Ｐゴシック" charset="0"/>
              </a:rPr>
              <a:t> 2003;122:78</a:t>
            </a:r>
          </a:p>
        </p:txBody>
      </p:sp>
      <p:sp>
        <p:nvSpPr>
          <p:cNvPr id="11" name="10 Flecha doblada"/>
          <p:cNvSpPr/>
          <p:nvPr/>
        </p:nvSpPr>
        <p:spPr>
          <a:xfrm>
            <a:off x="827088" y="3068638"/>
            <a:ext cx="504825" cy="1296987"/>
          </a:xfrm>
          <a:prstGeom prst="ben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>
              <a:solidFill>
                <a:schemeClr val="tx1"/>
              </a:solidFill>
            </a:endParaRPr>
          </a:p>
        </p:txBody>
      </p:sp>
      <p:sp>
        <p:nvSpPr>
          <p:cNvPr id="12" name="11 Flecha derecha"/>
          <p:cNvSpPr/>
          <p:nvPr/>
        </p:nvSpPr>
        <p:spPr>
          <a:xfrm>
            <a:off x="5724525" y="3068638"/>
            <a:ext cx="360363" cy="21590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35852" name="12 CuadroTexto"/>
          <p:cNvSpPr txBox="1">
            <a:spLocks noChangeArrowheads="1"/>
          </p:cNvSpPr>
          <p:nvPr/>
        </p:nvSpPr>
        <p:spPr bwMode="auto">
          <a:xfrm>
            <a:off x="250825" y="5013325"/>
            <a:ext cx="1400175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ES" sz="1100">
                <a:solidFill>
                  <a:srgbClr val="7030A0"/>
                </a:solidFill>
              </a:rPr>
              <a:t>Inflamación crónica</a:t>
            </a:r>
          </a:p>
        </p:txBody>
      </p:sp>
      <p:sp>
        <p:nvSpPr>
          <p:cNvPr id="14" name="13 Flecha derecha"/>
          <p:cNvSpPr/>
          <p:nvPr/>
        </p:nvSpPr>
        <p:spPr>
          <a:xfrm>
            <a:off x="7308850" y="4941888"/>
            <a:ext cx="358775" cy="21590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35854" name="14 CuadroTexto"/>
          <p:cNvSpPr txBox="1">
            <a:spLocks noChangeArrowheads="1"/>
          </p:cNvSpPr>
          <p:nvPr/>
        </p:nvSpPr>
        <p:spPr bwMode="auto">
          <a:xfrm>
            <a:off x="7667625" y="4895850"/>
            <a:ext cx="1500188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ES" sz="1100"/>
              <a:t>TBC, AR, FMF, SII…</a:t>
            </a:r>
          </a:p>
        </p:txBody>
      </p:sp>
      <p:sp>
        <p:nvSpPr>
          <p:cNvPr id="35855" name="15 CuadroTexto"/>
          <p:cNvSpPr txBox="1">
            <a:spLocks noChangeArrowheads="1"/>
          </p:cNvSpPr>
          <p:nvPr/>
        </p:nvSpPr>
        <p:spPr bwMode="auto">
          <a:xfrm>
            <a:off x="1403350" y="5229225"/>
            <a:ext cx="50482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sz="1400">
                <a:solidFill>
                  <a:srgbClr val="7030A0"/>
                </a:solidFill>
              </a:rPr>
              <a:t>AD</a:t>
            </a:r>
          </a:p>
        </p:txBody>
      </p:sp>
      <p:pic>
        <p:nvPicPr>
          <p:cNvPr id="35856" name="Picture 2" descr="http://www.kidneypathology.com/Imagenes/Amiloidosis%20y/Tricromico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956550" y="0"/>
            <a:ext cx="1187450" cy="88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981075"/>
            <a:ext cx="8229600" cy="5153025"/>
          </a:xfrm>
        </p:spPr>
        <p:txBody>
          <a:bodyPr/>
          <a:lstStyle/>
          <a:p>
            <a:pPr marL="514350" indent="-514350" eaLnBrk="1" hangingPunct="1">
              <a:buFont typeface="+mj-lt"/>
              <a:buAutoNum type="arabicPeriod"/>
              <a:defRPr/>
            </a:pPr>
            <a:r>
              <a:rPr lang="es-ES" sz="2800" dirty="0" smtClean="0"/>
              <a:t>MCR: sospecharlo si MC extracardiacas</a:t>
            </a:r>
          </a:p>
          <a:p>
            <a:pPr marL="514350" indent="-514350" eaLnBrk="1" hangingPunct="1">
              <a:buFont typeface="+mj-lt"/>
              <a:buAutoNum type="arabicPeriod"/>
              <a:defRPr/>
            </a:pPr>
            <a:r>
              <a:rPr lang="es-ES" sz="2000" dirty="0" smtClean="0"/>
              <a:t>ICC sistólica (enfermedad avanzada) +/- angina por deposito en coronarias epicárdicas. </a:t>
            </a:r>
            <a:r>
              <a:rPr lang="es-ES" sz="1100" dirty="0" smtClean="0">
                <a:solidFill>
                  <a:srgbClr val="FF0000"/>
                </a:solidFill>
                <a:effectLst/>
              </a:rPr>
              <a:t>AJM 2005;118:1287</a:t>
            </a:r>
          </a:p>
          <a:p>
            <a:pPr marL="514350" indent="-514350" eaLnBrk="1" hangingPunct="1">
              <a:buFont typeface="+mj-lt"/>
              <a:buAutoNum type="arabicPeriod"/>
              <a:defRPr/>
            </a:pPr>
            <a:r>
              <a:rPr lang="es-ES" sz="2000" dirty="0" smtClean="0"/>
              <a:t>Hipotensión arterial ortostática=10%=Por infiltración amiloide del sistema nervioso vegetativo, vasos sanguíneos.. SÍNCOPE de esfuerzo=Mal Px=Muerte probable en 3 m. </a:t>
            </a:r>
            <a:r>
              <a:rPr lang="es-ES" sz="1100" dirty="0" smtClean="0">
                <a:solidFill>
                  <a:srgbClr val="FF0000"/>
                </a:solidFill>
                <a:effectLst/>
              </a:rPr>
              <a:t>Eur J Nucl Med 1995;22:595</a:t>
            </a:r>
          </a:p>
          <a:p>
            <a:pPr marL="514350" indent="-514350" eaLnBrk="1" hangingPunct="1">
              <a:buFont typeface="+mj-lt"/>
              <a:buAutoNum type="arabicPeriod"/>
              <a:defRPr/>
            </a:pPr>
            <a:r>
              <a:rPr lang="es-ES" sz="2000" dirty="0" smtClean="0"/>
              <a:t>Trastorno del sistema de conducción – MS </a:t>
            </a:r>
            <a:r>
              <a:rPr lang="es-ES" sz="1100" dirty="0" smtClean="0">
                <a:solidFill>
                  <a:srgbClr val="FF0000"/>
                </a:solidFill>
                <a:effectLst/>
              </a:rPr>
              <a:t>JACC 1997;30:1046</a:t>
            </a:r>
          </a:p>
          <a:p>
            <a:pPr marL="514350" indent="-514350" eaLnBrk="1" hangingPunct="1">
              <a:buFont typeface="+mj-lt"/>
              <a:buAutoNum type="arabicPeriod"/>
              <a:defRPr/>
            </a:pPr>
            <a:endParaRPr lang="es-ES" sz="2800" dirty="0"/>
          </a:p>
        </p:txBody>
      </p:sp>
      <p:sp>
        <p:nvSpPr>
          <p:cNvPr id="4" name="1 Título"/>
          <p:cNvSpPr txBox="1">
            <a:spLocks/>
          </p:cNvSpPr>
          <p:nvPr/>
        </p:nvSpPr>
        <p:spPr bwMode="auto">
          <a:xfrm>
            <a:off x="0" y="0"/>
            <a:ext cx="9144000" cy="9080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/>
          <a:lstStyle/>
          <a:p>
            <a:pPr algn="ctr">
              <a:defRPr/>
            </a:pPr>
            <a:r>
              <a:rPr lang="es-ES" sz="4400" b="1" kern="0" dirty="0">
                <a:solidFill>
                  <a:srgbClr val="D7D03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</a:rPr>
              <a:t>1.- AMILOIDOSIS: MC cardiacas</a:t>
            </a:r>
            <a:endParaRPr lang="es-ES" sz="4400" kern="0" dirty="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j-lt"/>
              <a:ea typeface="+mj-ea"/>
              <a:cs typeface="ＭＳ Ｐゴシック" charset="0"/>
            </a:endParaRPr>
          </a:p>
        </p:txBody>
      </p:sp>
      <p:sp>
        <p:nvSpPr>
          <p:cNvPr id="5" name="2 Marcador de contenido"/>
          <p:cNvSpPr txBox="1">
            <a:spLocks/>
          </p:cNvSpPr>
          <p:nvPr/>
        </p:nvSpPr>
        <p:spPr bwMode="auto">
          <a:xfrm>
            <a:off x="1042988" y="3716338"/>
            <a:ext cx="5761037" cy="3070225"/>
          </a:xfrm>
          <a:prstGeom prst="rect">
            <a:avLst/>
          </a:prstGeom>
          <a:noFill/>
          <a:ln w="38100">
            <a:solidFill>
              <a:srgbClr val="E30BAA"/>
            </a:solidFill>
          </a:ln>
          <a:effectLst/>
          <a:extLst/>
        </p:spPr>
        <p:txBody>
          <a:bodyPr>
            <a:normAutofit fontScale="55000" lnSpcReduction="20000"/>
          </a:bodyPr>
          <a:lstStyle/>
          <a:p>
            <a:pPr marL="342900" indent="-34290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None/>
              <a:defRPr/>
            </a:pPr>
            <a:endParaRPr lang="es-ES" sz="3200" kern="0" dirty="0">
              <a:effectLst>
                <a:outerShdw blurRad="38100" dist="38100" dir="2700000" algn="tl">
                  <a:srgbClr val="000000"/>
                </a:outerShdw>
              </a:effectLst>
              <a:latin typeface="+mn-lt"/>
              <a:ea typeface="+mn-ea"/>
              <a:cs typeface="ＭＳ Ｐゴシック" charset="0"/>
            </a:endParaRPr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None/>
              <a:defRPr/>
            </a:pPr>
            <a:r>
              <a:rPr lang="es-ES" sz="3200" kern="0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ＭＳ Ｐゴシック" charset="0"/>
              </a:rPr>
              <a:t>SOSPECHAR SI:</a:t>
            </a:r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Blip>
                <a:blip r:embed="rId2"/>
              </a:buBlip>
              <a:defRPr/>
            </a:pPr>
            <a:r>
              <a:rPr lang="es-ES" sz="3200" kern="0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ＭＳ Ｐゴシック" charset="0"/>
              </a:rPr>
              <a:t>Mieloma múltiple</a:t>
            </a:r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Blip>
                <a:blip r:embed="rId2"/>
              </a:buBlip>
              <a:defRPr/>
            </a:pPr>
            <a:r>
              <a:rPr lang="es-ES" sz="3200" kern="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ＭＳ Ｐゴシック" charset="0"/>
              </a:rPr>
              <a:t>Macroglosia</a:t>
            </a:r>
            <a:endParaRPr lang="es-ES" sz="3200" kern="0" dirty="0">
              <a:effectLst>
                <a:outerShdw blurRad="38100" dist="38100" dir="2700000" algn="tl">
                  <a:srgbClr val="000000"/>
                </a:outerShdw>
              </a:effectLst>
              <a:latin typeface="+mn-lt"/>
              <a:ea typeface="+mn-ea"/>
              <a:cs typeface="ＭＳ Ｐゴシック" charset="0"/>
            </a:endParaRPr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Blip>
                <a:blip r:embed="rId2"/>
              </a:buBlip>
              <a:defRPr/>
            </a:pPr>
            <a:r>
              <a:rPr lang="es-ES" sz="3200" kern="0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ＭＳ Ｐゴシック" charset="0"/>
              </a:rPr>
              <a:t>Nefropatía: Proteinuria</a:t>
            </a:r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Blip>
                <a:blip r:embed="rId2"/>
              </a:buBlip>
              <a:defRPr/>
            </a:pPr>
            <a:r>
              <a:rPr lang="es-ES" sz="3200" kern="0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ＭＳ Ｐゴシック" charset="0"/>
              </a:rPr>
              <a:t>Neuropatía: periférica (síndrome del túnel carpiano) o autonómica (diarrea, impotencia…)</a:t>
            </a:r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Blip>
                <a:blip r:embed="rId2"/>
              </a:buBlip>
              <a:defRPr/>
            </a:pPr>
            <a:r>
              <a:rPr lang="es-ES" sz="3200" kern="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ＭＳ Ｐゴシック" charset="0"/>
              </a:rPr>
              <a:t>Gammapatía</a:t>
            </a:r>
            <a:r>
              <a:rPr lang="es-ES" sz="3200" kern="0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ＭＳ Ｐゴシック" charset="0"/>
              </a:rPr>
              <a:t> monoclonal</a:t>
            </a:r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Blip>
                <a:blip r:embed="rId2"/>
              </a:buBlip>
              <a:defRPr/>
            </a:pPr>
            <a:endParaRPr lang="es-ES" sz="3200" kern="0" dirty="0">
              <a:effectLst>
                <a:outerShdw blurRad="38100" dist="38100" dir="2700000" algn="tl">
                  <a:srgbClr val="000000"/>
                </a:outerShdw>
              </a:effectLst>
              <a:latin typeface="+mn-lt"/>
              <a:ea typeface="+mn-ea"/>
              <a:cs typeface="ＭＳ Ｐゴシック" charset="0"/>
            </a:endParaRPr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Blip>
                <a:blip r:embed="rId2"/>
              </a:buBlip>
              <a:defRPr/>
            </a:pPr>
            <a:r>
              <a:rPr lang="es-ES" sz="3200" kern="0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ＭＳ Ｐゴシック" charset="0"/>
              </a:rPr>
              <a:t>ECO: Aumento masa VI; Punteado brillante</a:t>
            </a:r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Blip>
                <a:blip r:embed="rId2"/>
              </a:buBlip>
              <a:defRPr/>
            </a:pPr>
            <a:r>
              <a:rPr lang="es-ES" sz="3200" kern="0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ＭＳ Ｐゴシック" charset="0"/>
              </a:rPr>
              <a:t>Confirmación </a:t>
            </a:r>
            <a:r>
              <a:rPr lang="es-ES" sz="3200" kern="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ＭＳ Ｐゴシック" charset="0"/>
              </a:rPr>
              <a:t>Dx</a:t>
            </a:r>
            <a:r>
              <a:rPr lang="es-ES" sz="3200" kern="0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ＭＳ Ｐゴシック" charset="0"/>
              </a:rPr>
              <a:t>: </a:t>
            </a:r>
            <a:r>
              <a:rPr lang="es-ES" sz="3200" kern="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ＭＳ Ｐゴシック" charset="0"/>
              </a:rPr>
              <a:t>Bx</a:t>
            </a:r>
            <a:r>
              <a:rPr lang="es-ES" sz="3200" kern="0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ＭＳ Ｐゴシック" charset="0"/>
              </a:rPr>
              <a:t> rectal, </a:t>
            </a:r>
            <a:r>
              <a:rPr lang="es-ES" sz="3200" kern="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ＭＳ Ｐゴシック" charset="0"/>
              </a:rPr>
              <a:t>endomiocárdica</a:t>
            </a:r>
            <a:endParaRPr lang="es-ES" sz="3200" kern="0" dirty="0">
              <a:effectLst>
                <a:outerShdw blurRad="38100" dist="38100" dir="2700000" algn="tl">
                  <a:srgbClr val="000000"/>
                </a:outerShdw>
              </a:effectLst>
              <a:latin typeface="+mn-lt"/>
              <a:ea typeface="+mn-ea"/>
              <a:cs typeface="ＭＳ Ｐゴシック" charset="0"/>
            </a:endParaRPr>
          </a:p>
        </p:txBody>
      </p:sp>
      <p:sp>
        <p:nvSpPr>
          <p:cNvPr id="6" name="3 CuadroTexto"/>
          <p:cNvSpPr txBox="1">
            <a:spLocks noChangeArrowheads="1"/>
          </p:cNvSpPr>
          <p:nvPr/>
        </p:nvSpPr>
        <p:spPr bwMode="auto">
          <a:xfrm>
            <a:off x="6902450" y="6088063"/>
            <a:ext cx="2241550" cy="76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>
              <a:defRPr/>
            </a:pPr>
            <a:r>
              <a:rPr lang="es-ES" sz="1100" dirty="0">
                <a:solidFill>
                  <a:srgbClr val="FF0000"/>
                </a:solidFill>
                <a:latin typeface="+mn-lt"/>
                <a:ea typeface="+mn-ea"/>
                <a:cs typeface="ＭＳ Ｐゴシック" charset="0"/>
              </a:rPr>
              <a:t>Am J Med 1997;63:86-108</a:t>
            </a:r>
          </a:p>
          <a:p>
            <a:pPr algn="r">
              <a:defRPr/>
            </a:pPr>
            <a:r>
              <a:rPr lang="es-ES" sz="1100" dirty="0">
                <a:solidFill>
                  <a:srgbClr val="FF0000"/>
                </a:solidFill>
                <a:latin typeface="+mn-lt"/>
                <a:ea typeface="+mn-ea"/>
                <a:cs typeface="ＭＳ Ｐゴシック" charset="0"/>
              </a:rPr>
              <a:t>J Intern Med 2002;252:465-71</a:t>
            </a:r>
          </a:p>
          <a:p>
            <a:pPr algn="r">
              <a:defRPr/>
            </a:pPr>
            <a:r>
              <a:rPr lang="es-ES" sz="1100" dirty="0">
                <a:solidFill>
                  <a:srgbClr val="FF0000"/>
                </a:solidFill>
                <a:latin typeface="+mn-lt"/>
                <a:ea typeface="+mn-ea"/>
                <a:cs typeface="ＭＳ Ｐゴシック" charset="0"/>
              </a:rPr>
              <a:t>Text Heart Inst J 2004;31:99-102</a:t>
            </a:r>
          </a:p>
          <a:p>
            <a:pPr algn="r">
              <a:defRPr/>
            </a:pPr>
            <a:r>
              <a:rPr lang="es-ES" sz="1100" dirty="0">
                <a:solidFill>
                  <a:srgbClr val="FF0000"/>
                </a:solidFill>
                <a:latin typeface="+mn-lt"/>
                <a:ea typeface="+mn-ea"/>
                <a:cs typeface="ＭＳ Ｐゴシック" charset="0"/>
              </a:rPr>
              <a:t>Chest 2000;122:1895-901</a:t>
            </a:r>
          </a:p>
        </p:txBody>
      </p:sp>
      <p:pic>
        <p:nvPicPr>
          <p:cNvPr id="36869" name="Picture 2" descr="http://malagaemprende.files.wordpress.com/2011/05/tengounaidea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92725" y="3789363"/>
            <a:ext cx="976313" cy="1044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44450"/>
            <a:ext cx="8229600" cy="792163"/>
          </a:xfrm>
        </p:spPr>
        <p:txBody>
          <a:bodyPr/>
          <a:lstStyle/>
          <a:p>
            <a:pPr eaLnBrk="1" hangingPunct="1">
              <a:defRPr/>
            </a:pPr>
            <a:r>
              <a:rPr lang="es-ES" sz="4000" b="1" dirty="0" smtClean="0">
                <a:solidFill>
                  <a:srgbClr val="D7D03F"/>
                </a:solidFill>
                <a:cs typeface="ＭＳ Ｐゴシック"/>
              </a:rPr>
              <a:t>MCR: DEFINICIÓN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04800" y="765175"/>
            <a:ext cx="8229600" cy="4749800"/>
          </a:xfrm>
        </p:spPr>
        <p:txBody>
          <a:bodyPr/>
          <a:lstStyle/>
          <a:p>
            <a:pPr eaLnBrk="1" hangingPunct="1">
              <a:defRPr/>
            </a:pPr>
            <a:r>
              <a:rPr lang="es-ES" sz="2000" dirty="0" smtClean="0">
                <a:cs typeface="ＭＳ Ｐゴシック"/>
              </a:rPr>
              <a:t>Enfermedad del miocardio que se caracteriza por la alteración principal de la función diastólica debido al aumento de rigidez de los ventrículos (pérdida de distensibilidad)</a:t>
            </a:r>
          </a:p>
          <a:p>
            <a:pPr eaLnBrk="1" hangingPunct="1">
              <a:defRPr/>
            </a:pPr>
            <a:endParaRPr lang="es-ES" sz="2800" dirty="0" smtClean="0">
              <a:solidFill>
                <a:srgbClr val="FF0000"/>
              </a:solidFill>
              <a:cs typeface="ＭＳ Ｐゴシック"/>
            </a:endParaRPr>
          </a:p>
        </p:txBody>
      </p:sp>
      <p:sp>
        <p:nvSpPr>
          <p:cNvPr id="17412" name="Rectangle 4"/>
          <p:cNvSpPr>
            <a:spLocks noChangeArrowheads="1"/>
          </p:cNvSpPr>
          <p:nvPr/>
        </p:nvSpPr>
        <p:spPr bwMode="auto">
          <a:xfrm>
            <a:off x="468313" y="4221163"/>
            <a:ext cx="8229600" cy="1008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s-ES" sz="4000" b="1" dirty="0">
                <a:solidFill>
                  <a:srgbClr val="D7D03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</a:rPr>
              <a:t>MCR: EPIDEMIOLO</a:t>
            </a:r>
            <a:r>
              <a:rPr lang="es-ES" sz="4000" b="1" dirty="0">
                <a:solidFill>
                  <a:srgbClr val="D7D03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GÍA</a:t>
            </a:r>
          </a:p>
        </p:txBody>
      </p:sp>
      <p:sp>
        <p:nvSpPr>
          <p:cNvPr id="17414" name="Rectangle 6"/>
          <p:cNvSpPr>
            <a:spLocks noChangeArrowheads="1"/>
          </p:cNvSpPr>
          <p:nvPr/>
        </p:nvSpPr>
        <p:spPr bwMode="auto">
          <a:xfrm>
            <a:off x="381000" y="5013325"/>
            <a:ext cx="8229600" cy="1008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Blip>
                <a:blip r:embed="rId2"/>
              </a:buBlip>
              <a:defRPr/>
            </a:pPr>
            <a:r>
              <a:rPr lang="es-ES" sz="20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Menos frecuente que MH o MCD en países desarrollados.</a:t>
            </a:r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Blip>
                <a:blip r:embed="rId2"/>
              </a:buBlip>
              <a:defRPr/>
            </a:pPr>
            <a:r>
              <a:rPr lang="es-ES" sz="20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Algunos tipos específicos (F.E..) son causa relevante de morbimortalidad en países subdesarrollados (endémicas) </a:t>
            </a:r>
          </a:p>
          <a:p>
            <a:pPr algn="r">
              <a:defRPr/>
            </a:pPr>
            <a:endParaRPr lang="es-ES" sz="1400" b="1" dirty="0">
              <a:solidFill>
                <a:srgbClr val="FF0000"/>
              </a:solidFill>
            </a:endParaRPr>
          </a:p>
          <a:p>
            <a:pPr algn="r">
              <a:defRPr/>
            </a:pPr>
            <a:endParaRPr lang="es-ES" sz="1400" b="1" dirty="0">
              <a:solidFill>
                <a:srgbClr val="FF0000"/>
              </a:solidFill>
            </a:endParaRPr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Blip>
                <a:blip r:embed="rId2"/>
              </a:buBlip>
              <a:defRPr/>
            </a:pPr>
            <a:endParaRPr lang="es-ES" sz="2000" b="1" dirty="0">
              <a:solidFill>
                <a:srgbClr val="450334"/>
              </a:solidFill>
            </a:endParaRPr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Blip>
                <a:blip r:embed="rId2"/>
              </a:buBlip>
              <a:defRPr/>
            </a:pPr>
            <a:endParaRPr lang="es-ES" sz="3200" dirty="0"/>
          </a:p>
        </p:txBody>
      </p:sp>
      <p:pic>
        <p:nvPicPr>
          <p:cNvPr id="18437" name="Imagen 1" descr="images.jpe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467600" y="3265488"/>
            <a:ext cx="1547813" cy="1611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8" name="8 CuadroTexto"/>
          <p:cNvSpPr txBox="1">
            <a:spLocks noChangeArrowheads="1"/>
          </p:cNvSpPr>
          <p:nvPr/>
        </p:nvSpPr>
        <p:spPr bwMode="auto">
          <a:xfrm>
            <a:off x="6934200" y="6427788"/>
            <a:ext cx="2209800" cy="430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s-ES" sz="1100">
                <a:solidFill>
                  <a:srgbClr val="FF0000"/>
                </a:solidFill>
              </a:rPr>
              <a:t>Circulation 2005;112:3577</a:t>
            </a:r>
          </a:p>
          <a:p>
            <a:pPr algn="r"/>
            <a:r>
              <a:rPr lang="es-ES" sz="1100">
                <a:solidFill>
                  <a:srgbClr val="FF0000"/>
                </a:solidFill>
              </a:rPr>
              <a:t>N Eng J Med 2008;359(1):43</a:t>
            </a:r>
          </a:p>
          <a:p>
            <a:pPr algn="r"/>
            <a:endParaRPr lang="es-ES"/>
          </a:p>
        </p:txBody>
      </p:sp>
      <p:pic>
        <p:nvPicPr>
          <p:cNvPr id="18439" name="Picture 2" descr="http://www.fac.org.ar/ccvc/llave/c164/fig01.gi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484438" y="2033588"/>
            <a:ext cx="3184525" cy="2081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0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943600" y="1484313"/>
            <a:ext cx="3048000" cy="73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1" name="Imagen 9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543800" y="5097463"/>
            <a:ext cx="1398588" cy="1074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0" y="1196975"/>
            <a:ext cx="5292725" cy="4937125"/>
          </a:xfrm>
        </p:spPr>
        <p:txBody>
          <a:bodyPr/>
          <a:lstStyle/>
          <a:p>
            <a:pPr eaLnBrk="1" hangingPunct="1">
              <a:defRPr/>
            </a:pPr>
            <a:r>
              <a:rPr lang="es-ES" sz="1600" dirty="0" smtClean="0"/>
              <a:t>ECG </a:t>
            </a:r>
            <a:r>
              <a:rPr lang="es-ES" sz="1100" dirty="0" smtClean="0">
                <a:solidFill>
                  <a:srgbClr val="FF0000"/>
                </a:solidFill>
                <a:effectLst/>
              </a:rPr>
              <a:t>NEJM 2002;346:1786</a:t>
            </a:r>
            <a:r>
              <a:rPr lang="es-ES" sz="1600" dirty="0" smtClean="0"/>
              <a:t>: Bajo voltaje, </a:t>
            </a:r>
            <a:r>
              <a:rPr lang="es-ES" sz="1600" dirty="0" err="1" smtClean="0"/>
              <a:t>pseudoinfarto</a:t>
            </a:r>
            <a:endParaRPr lang="es-ES" sz="1600" dirty="0" smtClean="0"/>
          </a:p>
          <a:p>
            <a:pPr eaLnBrk="1" hangingPunct="1">
              <a:defRPr/>
            </a:pPr>
            <a:endParaRPr lang="es-ES" sz="1600" dirty="0" smtClean="0"/>
          </a:p>
          <a:p>
            <a:pPr eaLnBrk="1" hangingPunct="1">
              <a:defRPr/>
            </a:pPr>
            <a:r>
              <a:rPr lang="es-ES" sz="1600" dirty="0" smtClean="0"/>
              <a:t>ECO: Engrosamiento ventricular junto con bajos voltajes en el ECG alta sensibilidad diagnóstica </a:t>
            </a:r>
            <a:r>
              <a:rPr lang="es-ES" sz="1100" dirty="0" smtClean="0">
                <a:solidFill>
                  <a:srgbClr val="FF0000"/>
                </a:solidFill>
                <a:effectLst/>
              </a:rPr>
              <a:t>JACC 2004;43:410</a:t>
            </a:r>
          </a:p>
          <a:p>
            <a:pPr eaLnBrk="1" hangingPunct="1">
              <a:defRPr/>
            </a:pPr>
            <a:endParaRPr lang="es-ES" sz="1100" dirty="0" smtClean="0">
              <a:solidFill>
                <a:srgbClr val="FF0000"/>
              </a:solidFill>
            </a:endParaRPr>
          </a:p>
          <a:p>
            <a:pPr eaLnBrk="1" hangingPunct="1">
              <a:defRPr/>
            </a:pPr>
            <a:endParaRPr lang="es-ES" sz="1100" dirty="0" smtClean="0">
              <a:solidFill>
                <a:srgbClr val="FF0000"/>
              </a:solidFill>
            </a:endParaRPr>
          </a:p>
          <a:p>
            <a:pPr eaLnBrk="1" hangingPunct="1">
              <a:defRPr/>
            </a:pPr>
            <a:endParaRPr lang="es-ES" sz="1100" dirty="0" smtClean="0">
              <a:solidFill>
                <a:srgbClr val="FF0000"/>
              </a:solidFill>
            </a:endParaRPr>
          </a:p>
          <a:p>
            <a:pPr eaLnBrk="1" hangingPunct="1">
              <a:defRPr/>
            </a:pPr>
            <a:endParaRPr lang="es-ES" sz="1100" dirty="0" smtClean="0">
              <a:solidFill>
                <a:srgbClr val="FF0000"/>
              </a:solidFill>
            </a:endParaRPr>
          </a:p>
          <a:p>
            <a:pPr eaLnBrk="1" hangingPunct="1">
              <a:defRPr/>
            </a:pPr>
            <a:endParaRPr lang="es-ES" sz="1600" dirty="0" smtClean="0"/>
          </a:p>
          <a:p>
            <a:pPr eaLnBrk="1" hangingPunct="1">
              <a:defRPr/>
            </a:pPr>
            <a:endParaRPr lang="es-ES" sz="1600" dirty="0" smtClean="0"/>
          </a:p>
          <a:p>
            <a:pPr eaLnBrk="1" hangingPunct="1">
              <a:defRPr/>
            </a:pPr>
            <a:r>
              <a:rPr lang="es-ES" sz="1600" dirty="0" smtClean="0"/>
              <a:t>AS: BNP y </a:t>
            </a:r>
            <a:r>
              <a:rPr lang="es-ES" sz="1600" dirty="0" err="1" smtClean="0"/>
              <a:t>Troponina</a:t>
            </a:r>
            <a:r>
              <a:rPr lang="es-ES" sz="1600" dirty="0" smtClean="0"/>
              <a:t>  son factores predictivos independientes de SPV </a:t>
            </a:r>
            <a:r>
              <a:rPr lang="es-ES" sz="1100" dirty="0" err="1" smtClean="0">
                <a:solidFill>
                  <a:srgbClr val="FF0000"/>
                </a:solidFill>
                <a:effectLst/>
              </a:rPr>
              <a:t>Eur</a:t>
            </a:r>
            <a:r>
              <a:rPr lang="es-ES" sz="1100" dirty="0" smtClean="0">
                <a:solidFill>
                  <a:srgbClr val="FF0000"/>
                </a:solidFill>
                <a:effectLst/>
              </a:rPr>
              <a:t> J </a:t>
            </a:r>
            <a:r>
              <a:rPr lang="es-ES" sz="1100" dirty="0" err="1" smtClean="0">
                <a:solidFill>
                  <a:srgbClr val="FF0000"/>
                </a:solidFill>
                <a:effectLst/>
              </a:rPr>
              <a:t>Nucl</a:t>
            </a:r>
            <a:r>
              <a:rPr lang="es-ES" sz="1100" dirty="0" smtClean="0">
                <a:solidFill>
                  <a:srgbClr val="FF0000"/>
                </a:solidFill>
                <a:effectLst/>
              </a:rPr>
              <a:t> </a:t>
            </a:r>
            <a:r>
              <a:rPr lang="es-ES" sz="1100" dirty="0" err="1" smtClean="0">
                <a:solidFill>
                  <a:srgbClr val="FF0000"/>
                </a:solidFill>
                <a:effectLst/>
              </a:rPr>
              <a:t>Med</a:t>
            </a:r>
            <a:r>
              <a:rPr lang="es-ES" sz="1100" dirty="0" smtClean="0">
                <a:solidFill>
                  <a:srgbClr val="FF0000"/>
                </a:solidFill>
                <a:effectLst/>
              </a:rPr>
              <a:t> Mol </a:t>
            </a:r>
            <a:r>
              <a:rPr lang="es-ES" sz="1100" dirty="0" err="1" smtClean="0">
                <a:solidFill>
                  <a:srgbClr val="FF0000"/>
                </a:solidFill>
                <a:effectLst/>
              </a:rPr>
              <a:t>Imaging</a:t>
            </a:r>
            <a:r>
              <a:rPr lang="es-ES" sz="1100" dirty="0" smtClean="0">
                <a:solidFill>
                  <a:srgbClr val="FF0000"/>
                </a:solidFill>
                <a:effectLst/>
              </a:rPr>
              <a:t> 2011;38:470</a:t>
            </a:r>
          </a:p>
          <a:p>
            <a:pPr eaLnBrk="1" hangingPunct="1">
              <a:defRPr/>
            </a:pPr>
            <a:endParaRPr lang="es-ES" sz="1100" dirty="0" smtClean="0">
              <a:solidFill>
                <a:srgbClr val="FF0000"/>
              </a:solidFill>
            </a:endParaRPr>
          </a:p>
          <a:p>
            <a:pPr eaLnBrk="1" hangingPunct="1">
              <a:defRPr/>
            </a:pPr>
            <a:r>
              <a:rPr lang="es-ES" sz="1600" dirty="0" smtClean="0"/>
              <a:t>BIOPSIA </a:t>
            </a:r>
            <a:r>
              <a:rPr lang="es-ES" sz="1600" dirty="0" err="1" smtClean="0"/>
              <a:t>xa</a:t>
            </a:r>
            <a:r>
              <a:rPr lang="es-ES" sz="1600" dirty="0" smtClean="0"/>
              <a:t> certeza </a:t>
            </a:r>
            <a:r>
              <a:rPr lang="es-ES" sz="1100" dirty="0" err="1" smtClean="0">
                <a:solidFill>
                  <a:srgbClr val="FF0000"/>
                </a:solidFill>
                <a:effectLst/>
              </a:rPr>
              <a:t>Amyloid</a:t>
            </a:r>
            <a:r>
              <a:rPr lang="es-ES" sz="1100" dirty="0" smtClean="0">
                <a:solidFill>
                  <a:srgbClr val="FF0000"/>
                </a:solidFill>
                <a:effectLst/>
              </a:rPr>
              <a:t> 2002;9:108 :</a:t>
            </a:r>
          </a:p>
          <a:p>
            <a:pPr eaLnBrk="1" hangingPunct="1">
              <a:buFont typeface="Arial" pitchFamily="34" charset="0"/>
              <a:buChar char="•"/>
              <a:defRPr/>
            </a:pPr>
            <a:r>
              <a:rPr lang="es-ES" sz="1600" dirty="0" smtClean="0"/>
              <a:t>Grasa abdominal, Recto, Encía, , MO, Hígado, Riñón, Lengua, Mucosa gástrica</a:t>
            </a:r>
          </a:p>
          <a:p>
            <a:pPr eaLnBrk="1" hangingPunct="1">
              <a:buFont typeface="Arial" pitchFamily="34" charset="0"/>
              <a:buChar char="•"/>
              <a:defRPr/>
            </a:pPr>
            <a:r>
              <a:rPr lang="es-ES" sz="1600" dirty="0" smtClean="0"/>
              <a:t>BEM=</a:t>
            </a:r>
            <a:r>
              <a:rPr lang="es-ES" sz="1600" dirty="0" err="1" smtClean="0"/>
              <a:t>Dx</a:t>
            </a:r>
            <a:r>
              <a:rPr lang="es-ES" sz="1600" dirty="0" smtClean="0"/>
              <a:t> DEFINITIVO corazón. </a:t>
            </a:r>
            <a:r>
              <a:rPr lang="es-ES" sz="1100" dirty="0" smtClean="0">
                <a:solidFill>
                  <a:srgbClr val="FF0000"/>
                </a:solidFill>
                <a:effectLst/>
              </a:rPr>
              <a:t>JACC 1984;3:107</a:t>
            </a:r>
            <a:r>
              <a:rPr lang="es-ES" sz="1600" dirty="0" smtClean="0"/>
              <a:t>; PERO NO NECESARIO, si sistémica positiva muy probable AA cardiaca</a:t>
            </a:r>
          </a:p>
          <a:p>
            <a:pPr eaLnBrk="1" hangingPunct="1">
              <a:defRPr/>
            </a:pPr>
            <a:endParaRPr lang="es-ES" sz="1600" dirty="0" smtClean="0">
              <a:solidFill>
                <a:srgbClr val="FF0000"/>
              </a:solidFill>
            </a:endParaRPr>
          </a:p>
          <a:p>
            <a:pPr eaLnBrk="1" hangingPunct="1">
              <a:defRPr/>
            </a:pPr>
            <a:endParaRPr lang="es-ES" sz="1600" dirty="0" smtClean="0"/>
          </a:p>
          <a:p>
            <a:pPr eaLnBrk="1" hangingPunct="1">
              <a:buFont typeface="Wingdings" pitchFamily="2" charset="2"/>
              <a:buNone/>
              <a:defRPr/>
            </a:pPr>
            <a:endParaRPr lang="es-ES" sz="1600" dirty="0" smtClean="0"/>
          </a:p>
        </p:txBody>
      </p:sp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/>
          <a:srcRect l="9589" r="10959" b="6229"/>
          <a:stretch>
            <a:fillRect/>
          </a:stretch>
        </p:blipFill>
        <p:spPr bwMode="auto">
          <a:xfrm>
            <a:off x="5311775" y="1412875"/>
            <a:ext cx="3724275" cy="475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1" name="Picture 2" descr="http://www.kidneypathology.com/Imagenes/Amiloidosis%20y/Tricromico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40638" y="0"/>
            <a:ext cx="1503362" cy="1125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1 Título"/>
          <p:cNvSpPr txBox="1">
            <a:spLocks/>
          </p:cNvSpPr>
          <p:nvPr/>
        </p:nvSpPr>
        <p:spPr bwMode="auto">
          <a:xfrm>
            <a:off x="0" y="0"/>
            <a:ext cx="9144000" cy="9080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/>
          <a:lstStyle/>
          <a:p>
            <a:pPr algn="ctr">
              <a:defRPr/>
            </a:pPr>
            <a:r>
              <a:rPr lang="es-ES" sz="4400" b="1" kern="0" dirty="0">
                <a:solidFill>
                  <a:srgbClr val="D7D03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</a:rPr>
              <a:t>1.- AMILOIDOSIS: </a:t>
            </a:r>
            <a:r>
              <a:rPr lang="es-ES" sz="4400" b="1" kern="0" dirty="0" err="1">
                <a:solidFill>
                  <a:srgbClr val="D7D03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</a:rPr>
              <a:t>Dx</a:t>
            </a:r>
            <a:endParaRPr lang="es-ES" sz="4400" kern="0" dirty="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j-lt"/>
              <a:ea typeface="+mj-ea"/>
              <a:cs typeface="ＭＳ Ｐゴシック" charset="0"/>
            </a:endParaRPr>
          </a:p>
        </p:txBody>
      </p:sp>
      <p:sp>
        <p:nvSpPr>
          <p:cNvPr id="7" name="2 Marcador de contenido"/>
          <p:cNvSpPr txBox="1">
            <a:spLocks/>
          </p:cNvSpPr>
          <p:nvPr/>
        </p:nvSpPr>
        <p:spPr bwMode="auto">
          <a:xfrm>
            <a:off x="755650" y="2636838"/>
            <a:ext cx="3960813" cy="1079500"/>
          </a:xfrm>
          <a:prstGeom prst="rect">
            <a:avLst/>
          </a:prstGeom>
          <a:noFill/>
          <a:ln>
            <a:solidFill>
              <a:srgbClr val="FFFF00"/>
            </a:solidFill>
          </a:ln>
          <a:effectLst/>
          <a:extLst/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None/>
              <a:defRPr/>
            </a:pPr>
            <a:r>
              <a:rPr lang="es-ES" sz="1600" kern="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ＭＳ Ｐゴシック" charset="0"/>
              </a:rPr>
              <a:t>Dx</a:t>
            </a:r>
            <a:r>
              <a:rPr lang="es-ES" sz="1600" kern="0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ＭＳ Ｐゴシック" charset="0"/>
              </a:rPr>
              <a:t> PRECOZ </a:t>
            </a:r>
            <a:r>
              <a:rPr lang="es-ES" sz="1100" dirty="0" err="1">
                <a:solidFill>
                  <a:srgbClr val="FF0000"/>
                </a:solidFill>
                <a:latin typeface="+mn-lt"/>
                <a:ea typeface="+mn-ea"/>
                <a:cs typeface="ＭＳ Ｐゴシック" charset="0"/>
              </a:rPr>
              <a:t>Curr</a:t>
            </a:r>
            <a:r>
              <a:rPr lang="es-ES" sz="1100" dirty="0">
                <a:solidFill>
                  <a:srgbClr val="FF0000"/>
                </a:solidFill>
                <a:latin typeface="+mn-lt"/>
                <a:ea typeface="+mn-ea"/>
                <a:cs typeface="ＭＳ Ｐゴシック" charset="0"/>
              </a:rPr>
              <a:t> </a:t>
            </a:r>
            <a:r>
              <a:rPr lang="es-ES" sz="1100" dirty="0" err="1">
                <a:solidFill>
                  <a:srgbClr val="FF0000"/>
                </a:solidFill>
                <a:latin typeface="+mn-lt"/>
                <a:ea typeface="+mn-ea"/>
                <a:cs typeface="ＭＳ Ｐゴシック" charset="0"/>
              </a:rPr>
              <a:t>Opin</a:t>
            </a:r>
            <a:r>
              <a:rPr lang="es-ES" sz="1100" dirty="0">
                <a:solidFill>
                  <a:srgbClr val="FF0000"/>
                </a:solidFill>
                <a:latin typeface="+mn-lt"/>
                <a:ea typeface="+mn-ea"/>
                <a:cs typeface="ＭＳ Ｐゴシック" charset="0"/>
              </a:rPr>
              <a:t> </a:t>
            </a:r>
            <a:r>
              <a:rPr lang="es-ES" sz="1100" dirty="0" err="1">
                <a:solidFill>
                  <a:srgbClr val="FF0000"/>
                </a:solidFill>
                <a:latin typeface="+mn-lt"/>
                <a:ea typeface="+mn-ea"/>
                <a:cs typeface="ＭＳ Ｐゴシック" charset="0"/>
              </a:rPr>
              <a:t>Cardiol</a:t>
            </a:r>
            <a:r>
              <a:rPr lang="es-ES" sz="1100" dirty="0">
                <a:solidFill>
                  <a:srgbClr val="FF0000"/>
                </a:solidFill>
                <a:latin typeface="+mn-lt"/>
                <a:ea typeface="+mn-ea"/>
                <a:cs typeface="ＭＳ Ｐゴシック" charset="0"/>
              </a:rPr>
              <a:t> 2004;19:464</a:t>
            </a:r>
            <a:r>
              <a:rPr lang="es-ES" sz="1600" kern="0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ＭＳ Ｐゴシック" charset="0"/>
              </a:rPr>
              <a:t>= DT y tasa de deformación del miocardio (parámetros de investigación</a:t>
            </a:r>
            <a:r>
              <a:rPr lang="es-ES" sz="1100" dirty="0">
                <a:latin typeface="+mn-lt"/>
                <a:ea typeface="+mn-ea"/>
                <a:cs typeface="ＭＳ Ｐゴシック" charset="0"/>
              </a:rPr>
              <a:t>). </a:t>
            </a:r>
            <a:r>
              <a:rPr lang="es-ES" sz="1100" dirty="0">
                <a:solidFill>
                  <a:srgbClr val="FF0000"/>
                </a:solidFill>
                <a:latin typeface="+mn-lt"/>
                <a:ea typeface="+mn-ea"/>
                <a:cs typeface="ＭＳ Ｐゴシック" charset="0"/>
              </a:rPr>
              <a:t>AJC 2004;93:864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23850" y="765175"/>
            <a:ext cx="8820150" cy="4608513"/>
          </a:xfrm>
        </p:spPr>
        <p:txBody>
          <a:bodyPr/>
          <a:lstStyle/>
          <a:p>
            <a:pPr eaLnBrk="1" hangingPunct="1">
              <a:defRPr/>
            </a:pPr>
            <a:r>
              <a:rPr lang="es-ES" sz="2000" dirty="0" smtClean="0"/>
              <a:t>Deterioro temprano función diastólica. </a:t>
            </a:r>
            <a:r>
              <a:rPr lang="es-ES" sz="1100" dirty="0" smtClean="0">
                <a:solidFill>
                  <a:srgbClr val="FF0000"/>
                </a:solidFill>
                <a:effectLst/>
                <a:latin typeface="+mj-lt"/>
                <a:ea typeface="+mj-ea"/>
              </a:rPr>
              <a:t>Circulation 2005;111:186</a:t>
            </a:r>
          </a:p>
          <a:p>
            <a:pPr eaLnBrk="1" hangingPunct="1">
              <a:defRPr/>
            </a:pPr>
            <a:r>
              <a:rPr lang="es-ES" sz="2000" dirty="0" smtClean="0"/>
              <a:t>Índice TEI = S+D. </a:t>
            </a:r>
            <a:r>
              <a:rPr lang="es-ES" sz="1100" dirty="0" smtClean="0">
                <a:solidFill>
                  <a:srgbClr val="FF0000"/>
                </a:solidFill>
                <a:effectLst/>
                <a:latin typeface="+mj-lt"/>
                <a:ea typeface="+mj-ea"/>
              </a:rPr>
              <a:t>JACC 1996;28:658</a:t>
            </a:r>
          </a:p>
          <a:p>
            <a:pPr eaLnBrk="1" hangingPunct="1">
              <a:defRPr/>
            </a:pPr>
            <a:r>
              <a:rPr lang="es-ES" sz="2000" dirty="0" smtClean="0"/>
              <a:t>DVI: función sistólica relativamente conservada hasta fases tardías de la enfermedad. </a:t>
            </a:r>
            <a:r>
              <a:rPr lang="es-ES" sz="1100" dirty="0" smtClean="0">
                <a:solidFill>
                  <a:srgbClr val="FF0000"/>
                </a:solidFill>
                <a:effectLst/>
                <a:latin typeface="+mj-lt"/>
                <a:ea typeface="+mj-ea"/>
              </a:rPr>
              <a:t>J Clin Invest 2003;111:209</a:t>
            </a:r>
          </a:p>
          <a:p>
            <a:pPr eaLnBrk="1" hangingPunct="1">
              <a:defRPr/>
            </a:pPr>
            <a:r>
              <a:rPr lang="es-ES" sz="2000" dirty="0" smtClean="0"/>
              <a:t>Aumento del grosor V concéntrico: </a:t>
            </a:r>
            <a:r>
              <a:rPr lang="es-ES" sz="1100" dirty="0" smtClean="0">
                <a:solidFill>
                  <a:srgbClr val="FF0000"/>
                </a:solidFill>
                <a:effectLst/>
                <a:latin typeface="+mj-lt"/>
                <a:ea typeface="+mj-ea"/>
              </a:rPr>
              <a:t>JACC 1985;6:737</a:t>
            </a:r>
          </a:p>
          <a:p>
            <a:pPr eaLnBrk="1" hangingPunct="1">
              <a:defRPr/>
            </a:pPr>
            <a:r>
              <a:rPr lang="es-ES" sz="2000" dirty="0" smtClean="0"/>
              <a:t>Engrosamiento TIA con aurículas dilatadas</a:t>
            </a:r>
            <a:endParaRPr lang="es-ES" sz="2000" dirty="0"/>
          </a:p>
        </p:txBody>
      </p:sp>
      <p:sp>
        <p:nvSpPr>
          <p:cNvPr id="54276" name="4 CuadroTexto"/>
          <p:cNvSpPr txBox="1">
            <a:spLocks noChangeArrowheads="1"/>
          </p:cNvSpPr>
          <p:nvPr/>
        </p:nvSpPr>
        <p:spPr bwMode="auto">
          <a:xfrm flipH="1">
            <a:off x="611188" y="4437063"/>
            <a:ext cx="8240712" cy="120015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s-ES" dirty="0"/>
              <a:t>“Síndrome del corazón rígido “= Dato fundamental. </a:t>
            </a:r>
            <a:r>
              <a:rPr lang="es-ES" sz="1100" dirty="0">
                <a:solidFill>
                  <a:srgbClr val="FF0000"/>
                </a:solidFill>
                <a:latin typeface="+mj-lt"/>
                <a:ea typeface="+mj-ea"/>
                <a:cs typeface="ＭＳ Ｐゴシック" charset="0"/>
              </a:rPr>
              <a:t>NEJM 1997;336:267</a:t>
            </a:r>
          </a:p>
          <a:p>
            <a:pPr>
              <a:defRPr/>
            </a:pPr>
            <a:r>
              <a:rPr lang="es-ES" dirty="0"/>
              <a:t>“Patrón  en cristal molido” = pared ventricular textura globulosa y granular por acumulación de amiloide = aumento reflectividad miocárdica (aumento ecogenicidad)= patrón punteado, granular, en vidrio deslustrado</a:t>
            </a:r>
          </a:p>
        </p:txBody>
      </p:sp>
      <p:sp>
        <p:nvSpPr>
          <p:cNvPr id="6" name="5 Cruz"/>
          <p:cNvSpPr/>
          <p:nvPr/>
        </p:nvSpPr>
        <p:spPr>
          <a:xfrm>
            <a:off x="1908175" y="5805488"/>
            <a:ext cx="503238" cy="503237"/>
          </a:xfrm>
          <a:prstGeom prst="plus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 dirty="0"/>
          </a:p>
        </p:txBody>
      </p:sp>
      <p:sp>
        <p:nvSpPr>
          <p:cNvPr id="38916" name="6 CuadroTexto"/>
          <p:cNvSpPr txBox="1">
            <a:spLocks noChangeArrowheads="1"/>
          </p:cNvSpPr>
          <p:nvPr/>
        </p:nvSpPr>
        <p:spPr bwMode="auto">
          <a:xfrm>
            <a:off x="900113" y="6453188"/>
            <a:ext cx="2774950" cy="369887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ES"/>
              <a:t>Aumento grosor auricular</a:t>
            </a:r>
          </a:p>
        </p:txBody>
      </p:sp>
      <p:sp>
        <p:nvSpPr>
          <p:cNvPr id="8" name="7 Igual que"/>
          <p:cNvSpPr/>
          <p:nvPr/>
        </p:nvSpPr>
        <p:spPr>
          <a:xfrm>
            <a:off x="4067175" y="5943600"/>
            <a:ext cx="914400" cy="914400"/>
          </a:xfrm>
          <a:prstGeom prst="mathEqual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 dirty="0">
              <a:solidFill>
                <a:schemeClr val="tx1"/>
              </a:solidFill>
            </a:endParaRPr>
          </a:p>
        </p:txBody>
      </p:sp>
      <p:sp>
        <p:nvSpPr>
          <p:cNvPr id="54280" name="8 CuadroTexto"/>
          <p:cNvSpPr txBox="1">
            <a:spLocks noChangeArrowheads="1"/>
          </p:cNvSpPr>
          <p:nvPr/>
        </p:nvSpPr>
        <p:spPr bwMode="auto">
          <a:xfrm>
            <a:off x="5148263" y="5805488"/>
            <a:ext cx="3698875" cy="81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s-ES" dirty="0"/>
              <a:t>Especificidad Dx en torno al 100%</a:t>
            </a:r>
          </a:p>
          <a:p>
            <a:pPr>
              <a:defRPr/>
            </a:pPr>
            <a:r>
              <a:rPr lang="es-ES" dirty="0"/>
              <a:t>Suele ser fase tardía.</a:t>
            </a:r>
          </a:p>
          <a:p>
            <a:pPr>
              <a:defRPr/>
            </a:pPr>
            <a:r>
              <a:rPr lang="es-ES" sz="1100" dirty="0">
                <a:solidFill>
                  <a:srgbClr val="FF0000"/>
                </a:solidFill>
                <a:latin typeface="+mj-lt"/>
                <a:ea typeface="+mj-ea"/>
                <a:cs typeface="ＭＳ Ｐゴシック" charset="0"/>
              </a:rPr>
              <a:t>AJC 1987;59:418</a:t>
            </a:r>
          </a:p>
        </p:txBody>
      </p:sp>
      <p:pic>
        <p:nvPicPr>
          <p:cNvPr id="38919" name="Picture 2"/>
          <p:cNvPicPr>
            <a:picLocks noChangeAspect="1" noChangeArrowheads="1"/>
          </p:cNvPicPr>
          <p:nvPr/>
        </p:nvPicPr>
        <p:blipFill>
          <a:blip r:embed="rId2"/>
          <a:srcRect l="19177" t="3989" r="17809" b="20218"/>
          <a:stretch>
            <a:fillRect/>
          </a:stretch>
        </p:blipFill>
        <p:spPr bwMode="auto">
          <a:xfrm>
            <a:off x="2555875" y="2997200"/>
            <a:ext cx="3311525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8920" name="10 Grupo"/>
          <p:cNvGrpSpPr>
            <a:grpSpLocks/>
          </p:cNvGrpSpPr>
          <p:nvPr/>
        </p:nvGrpSpPr>
        <p:grpSpPr bwMode="auto">
          <a:xfrm>
            <a:off x="6227763" y="2420938"/>
            <a:ext cx="2978150" cy="1944687"/>
            <a:chOff x="1763688" y="332656"/>
            <a:chExt cx="5650053" cy="3888432"/>
          </a:xfrm>
        </p:grpSpPr>
        <p:pic>
          <p:nvPicPr>
            <p:cNvPr id="38923" name="Picture 2"/>
            <p:cNvPicPr>
              <a:picLocks noChangeAspect="1" noChangeArrowheads="1"/>
            </p:cNvPicPr>
            <p:nvPr/>
          </p:nvPicPr>
          <p:blipFill>
            <a:blip r:embed="rId3"/>
            <a:srcRect l="4872" t="5037" r="9500" b="36082"/>
            <a:stretch>
              <a:fillRect/>
            </a:stretch>
          </p:blipFill>
          <p:spPr bwMode="auto">
            <a:xfrm>
              <a:off x="1763688" y="332656"/>
              <a:ext cx="5328592" cy="38884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8924" name="12 CuadroTexto"/>
            <p:cNvSpPr txBox="1">
              <a:spLocks noChangeArrowheads="1"/>
            </p:cNvSpPr>
            <p:nvPr/>
          </p:nvSpPr>
          <p:spPr bwMode="auto">
            <a:xfrm>
              <a:off x="3491880" y="2780928"/>
              <a:ext cx="545054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s-ES" sz="1100">
                  <a:solidFill>
                    <a:srgbClr val="FF0000"/>
                  </a:solidFill>
                </a:rPr>
                <a:t>N</a:t>
              </a:r>
            </a:p>
          </p:txBody>
        </p:sp>
        <p:sp>
          <p:nvSpPr>
            <p:cNvPr id="14" name="13 Elipse"/>
            <p:cNvSpPr/>
            <p:nvPr/>
          </p:nvSpPr>
          <p:spPr>
            <a:xfrm>
              <a:off x="4139962" y="3141849"/>
              <a:ext cx="1222773" cy="647543"/>
            </a:xfrm>
            <a:prstGeom prst="ellipse">
              <a:avLst/>
            </a:prstGeom>
            <a:noFill/>
            <a:ln w="28575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/>
            </a:p>
          </p:txBody>
        </p:sp>
        <p:sp>
          <p:nvSpPr>
            <p:cNvPr id="38926" name="14 CuadroTexto"/>
            <p:cNvSpPr txBox="1">
              <a:spLocks noChangeArrowheads="1"/>
            </p:cNvSpPr>
            <p:nvPr/>
          </p:nvSpPr>
          <p:spPr bwMode="auto">
            <a:xfrm>
              <a:off x="5436095" y="3284984"/>
              <a:ext cx="1977646" cy="800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s-ES" sz="1000" b="1">
                  <a:solidFill>
                    <a:srgbClr val="7030A0"/>
                  </a:solidFill>
                </a:rPr>
                <a:t>Masa +++</a:t>
              </a:r>
            </a:p>
            <a:p>
              <a:r>
                <a:rPr lang="es-ES" sz="1000" b="1">
                  <a:solidFill>
                    <a:srgbClr val="7030A0"/>
                  </a:solidFill>
                </a:rPr>
                <a:t>Voltajes bajos</a:t>
              </a:r>
            </a:p>
          </p:txBody>
        </p:sp>
      </p:grpSp>
      <p:sp>
        <p:nvSpPr>
          <p:cNvPr id="17" name="1 Título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5175"/>
          </a:xfrm>
        </p:spPr>
        <p:txBody>
          <a:bodyPr/>
          <a:lstStyle/>
          <a:p>
            <a:pPr eaLnBrk="1" hangingPunct="1">
              <a:defRPr/>
            </a:pPr>
            <a:r>
              <a:rPr lang="es-ES" b="1" dirty="0" smtClean="0">
                <a:solidFill>
                  <a:srgbClr val="D7D03F"/>
                </a:solidFill>
                <a:cs typeface="ＭＳ Ｐゴシック"/>
              </a:rPr>
              <a:t>1.- AMILOIDOSIS: ECO</a:t>
            </a:r>
            <a:endParaRPr lang="es-ES" dirty="0"/>
          </a:p>
        </p:txBody>
      </p:sp>
      <p:pic>
        <p:nvPicPr>
          <p:cNvPr id="38922" name="Picture 2" descr="http://www.kidneypathology.com/Imagenes/Amiloidosis%20y/Tricromico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956550" y="0"/>
            <a:ext cx="1187450" cy="88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196975"/>
            <a:ext cx="8229600" cy="5327650"/>
          </a:xfrm>
        </p:spPr>
        <p:txBody>
          <a:bodyPr>
            <a:normAutofit fontScale="85000" lnSpcReduction="20000"/>
          </a:bodyPr>
          <a:lstStyle/>
          <a:p>
            <a:pPr eaLnBrk="1" hangingPunct="1">
              <a:buFont typeface="Wingdings" pitchFamily="2" charset="2"/>
              <a:buNone/>
              <a:defRPr/>
            </a:pPr>
            <a:r>
              <a:rPr lang="es-ES" dirty="0" smtClean="0"/>
              <a:t>DISFUNCIÓN: Infiltración miocárdica por proteina fibrilar… disminuye distensibilidad.. Alteración función diastólica… alteración función sistólica </a:t>
            </a:r>
            <a:r>
              <a:rPr lang="es-ES" sz="1300" dirty="0" smtClean="0">
                <a:solidFill>
                  <a:srgbClr val="FF0000"/>
                </a:solidFill>
                <a:effectLst/>
              </a:rPr>
              <a:t>AHJ 1998;36:824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es-ES" dirty="0" smtClean="0"/>
          </a:p>
          <a:p>
            <a:pPr eaLnBrk="1" hangingPunct="1">
              <a:buFont typeface="Wingdings" pitchFamily="2" charset="2"/>
              <a:buNone/>
              <a:defRPr/>
            </a:pPr>
            <a:r>
              <a:rPr lang="es-ES" dirty="0" smtClean="0"/>
              <a:t>RNM: Alteraciones típicas</a:t>
            </a:r>
          </a:p>
          <a:p>
            <a:pPr eaLnBrk="1" hangingPunct="1">
              <a:defRPr/>
            </a:pPr>
            <a:r>
              <a:rPr lang="es-ES" dirty="0" smtClean="0"/>
              <a:t>Engrosamiento tabique interauricular (SE T1)</a:t>
            </a:r>
          </a:p>
          <a:p>
            <a:pPr eaLnBrk="1" hangingPunct="1">
              <a:defRPr/>
            </a:pPr>
            <a:r>
              <a:rPr lang="es-ES" dirty="0" smtClean="0"/>
              <a:t>Engrosamiento válvulas AV… Insuf</a:t>
            </a:r>
          </a:p>
          <a:p>
            <a:pPr eaLnBrk="1" hangingPunct="1">
              <a:defRPr/>
            </a:pPr>
            <a:r>
              <a:rPr lang="es-ES" dirty="0" smtClean="0"/>
              <a:t>Patrón de hiperrealce difuso leve, que no sigue ningún territorio coronario, global (se corresponde con distribución transmural de la proteina amiloide) = </a:t>
            </a:r>
            <a:r>
              <a:rPr lang="es-ES" dirty="0" smtClean="0">
                <a:solidFill>
                  <a:srgbClr val="FFFF00"/>
                </a:solidFill>
              </a:rPr>
              <a:t>SUBENDOCÁRDICO GLOBAL TARDÍO!!!</a:t>
            </a:r>
            <a:r>
              <a:rPr lang="es-ES" b="1" dirty="0" smtClean="0">
                <a:solidFill>
                  <a:srgbClr val="FF0000"/>
                </a:solidFill>
              </a:rPr>
              <a:t> </a:t>
            </a:r>
            <a:r>
              <a:rPr lang="es-ES" sz="1400" dirty="0" smtClean="0">
                <a:solidFill>
                  <a:srgbClr val="FF0000"/>
                </a:solidFill>
              </a:rPr>
              <a:t>Circulation 2005;111:122</a:t>
            </a:r>
            <a:endParaRPr lang="es-ES" sz="1400" dirty="0" smtClean="0">
              <a:solidFill>
                <a:srgbClr val="FFFF00"/>
              </a:solidFill>
            </a:endParaRPr>
          </a:p>
          <a:p>
            <a:pPr eaLnBrk="1" hangingPunct="1">
              <a:defRPr/>
            </a:pPr>
            <a:r>
              <a:rPr lang="es-ES" dirty="0" smtClean="0">
                <a:solidFill>
                  <a:srgbClr val="FFFF00"/>
                </a:solidFill>
              </a:rPr>
              <a:t>Cinética de gadolinio anormal 2!!!! </a:t>
            </a:r>
            <a:r>
              <a:rPr lang="es-ES" sz="1400" dirty="0" smtClean="0">
                <a:solidFill>
                  <a:srgbClr val="FF0000"/>
                </a:solidFill>
              </a:rPr>
              <a:t>Circulation 2005;111:186</a:t>
            </a:r>
          </a:p>
          <a:p>
            <a:pPr eaLnBrk="1" hangingPunct="1">
              <a:defRPr/>
            </a:pPr>
            <a:endParaRPr lang="es-ES" dirty="0" smtClean="0">
              <a:solidFill>
                <a:srgbClr val="FFFF00"/>
              </a:solidFill>
            </a:endParaRPr>
          </a:p>
          <a:p>
            <a:pPr eaLnBrk="1" hangingPunct="1">
              <a:buFont typeface="Wingdings" pitchFamily="2" charset="2"/>
              <a:buNone/>
              <a:defRPr/>
            </a:pPr>
            <a:endParaRPr lang="es-ES" dirty="0"/>
          </a:p>
        </p:txBody>
      </p:sp>
      <p:sp>
        <p:nvSpPr>
          <p:cNvPr id="5" name="4 Elipse"/>
          <p:cNvSpPr/>
          <p:nvPr/>
        </p:nvSpPr>
        <p:spPr>
          <a:xfrm>
            <a:off x="323850" y="4724400"/>
            <a:ext cx="8424863" cy="1917700"/>
          </a:xfrm>
          <a:prstGeom prst="ellipse">
            <a:avLst/>
          </a:prstGeom>
          <a:noFill/>
          <a:ln w="38100">
            <a:solidFill>
              <a:srgbClr val="E30B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dirty="0"/>
          </a:p>
        </p:txBody>
      </p:sp>
      <p:sp>
        <p:nvSpPr>
          <p:cNvPr id="7" name="1 Título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08050"/>
          </a:xfrm>
        </p:spPr>
        <p:txBody>
          <a:bodyPr/>
          <a:lstStyle/>
          <a:p>
            <a:pPr eaLnBrk="1" hangingPunct="1">
              <a:defRPr/>
            </a:pPr>
            <a:r>
              <a:rPr lang="es-ES" b="1" dirty="0" smtClean="0">
                <a:solidFill>
                  <a:srgbClr val="D7D03F"/>
                </a:solidFill>
                <a:cs typeface="ＭＳ Ｐゴシック"/>
              </a:rPr>
              <a:t>1.- AMILOIDOSIS: RNM</a:t>
            </a:r>
            <a:endParaRPr lang="es-ES" dirty="0"/>
          </a:p>
        </p:txBody>
      </p:sp>
      <p:pic>
        <p:nvPicPr>
          <p:cNvPr id="39940" name="Picture 2" descr="http://www.kidneypathology.com/Imagenes/Amiloidosis%20y/Tricromico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956550" y="0"/>
            <a:ext cx="1187450" cy="88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33463" y="1477963"/>
            <a:ext cx="7210425" cy="5048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2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3850" y="1052513"/>
            <a:ext cx="1800225" cy="725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1 Título"/>
          <p:cNvSpPr txBox="1">
            <a:spLocks/>
          </p:cNvSpPr>
          <p:nvPr/>
        </p:nvSpPr>
        <p:spPr bwMode="auto">
          <a:xfrm>
            <a:off x="457200" y="0"/>
            <a:ext cx="8229600" cy="9080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/>
          <a:lstStyle/>
          <a:p>
            <a:pPr algn="ctr">
              <a:defRPr/>
            </a:pPr>
            <a:r>
              <a:rPr lang="es-ES" sz="4400" b="1" kern="0">
                <a:solidFill>
                  <a:srgbClr val="D7D03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</a:rPr>
              <a:t>1.- AMILOIDOSIS: RNM</a:t>
            </a:r>
            <a:endParaRPr lang="es-ES" sz="4400" kern="0" dirty="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j-lt"/>
              <a:ea typeface="+mj-ea"/>
              <a:cs typeface="ＭＳ Ｐゴシック" charset="0"/>
            </a:endParaRPr>
          </a:p>
        </p:txBody>
      </p:sp>
      <p:pic>
        <p:nvPicPr>
          <p:cNvPr id="40964" name="Picture 2" descr="http://www.kidneypathology.com/Imagenes/Amiloidosis%20y/Tricromico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956550" y="0"/>
            <a:ext cx="1187450" cy="88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1 Título"/>
          <p:cNvSpPr txBox="1">
            <a:spLocks/>
          </p:cNvSpPr>
          <p:nvPr/>
        </p:nvSpPr>
        <p:spPr bwMode="auto">
          <a:xfrm>
            <a:off x="457200" y="0"/>
            <a:ext cx="8229600" cy="9080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/>
          <a:lstStyle/>
          <a:p>
            <a:pPr algn="ctr">
              <a:defRPr/>
            </a:pPr>
            <a:r>
              <a:rPr lang="es-ES" sz="4400" b="1" kern="0" dirty="0">
                <a:solidFill>
                  <a:srgbClr val="D7D03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</a:rPr>
              <a:t>1.- AMILOIDOSIS: RNM</a:t>
            </a:r>
            <a:endParaRPr lang="es-ES" sz="4400" kern="0" dirty="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j-lt"/>
              <a:ea typeface="+mj-ea"/>
              <a:cs typeface="ＭＳ Ｐゴシック" charset="0"/>
            </a:endParaRPr>
          </a:p>
        </p:txBody>
      </p:sp>
      <p:pic>
        <p:nvPicPr>
          <p:cNvPr id="41986" name="Picture 2" descr="http://www.kidneypathology.com/Imagenes/Amiloidosis%20y/Tricromico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956550" y="0"/>
            <a:ext cx="1187450" cy="88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7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27088" y="1874838"/>
            <a:ext cx="7518400" cy="4794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8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0825" y="908050"/>
            <a:ext cx="3744913" cy="1014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1 Título"/>
          <p:cNvSpPr txBox="1">
            <a:spLocks/>
          </p:cNvSpPr>
          <p:nvPr/>
        </p:nvSpPr>
        <p:spPr bwMode="auto">
          <a:xfrm>
            <a:off x="457200" y="0"/>
            <a:ext cx="8229600" cy="9080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/>
          <a:lstStyle/>
          <a:p>
            <a:pPr algn="ctr">
              <a:defRPr/>
            </a:pPr>
            <a:r>
              <a:rPr lang="es-ES" sz="4400" b="1" kern="0">
                <a:solidFill>
                  <a:srgbClr val="D7D03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</a:rPr>
              <a:t>1.- AMILOIDOSIS: RNM</a:t>
            </a:r>
            <a:endParaRPr lang="es-ES" sz="4400" kern="0" dirty="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j-lt"/>
              <a:ea typeface="+mj-ea"/>
              <a:cs typeface="ＭＳ Ｐゴシック" charset="0"/>
            </a:endParaRPr>
          </a:p>
        </p:txBody>
      </p:sp>
      <p:pic>
        <p:nvPicPr>
          <p:cNvPr id="43010" name="Picture 2" descr="http://www.kidneypathology.com/Imagenes/Amiloidosis%20y/Tricromico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956550" y="0"/>
            <a:ext cx="1187450" cy="88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22375" y="1922463"/>
            <a:ext cx="6734175" cy="481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2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3850" y="908050"/>
            <a:ext cx="4043363" cy="1011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contenido"/>
          <p:cNvSpPr>
            <a:spLocks noGrp="1"/>
          </p:cNvSpPr>
          <p:nvPr>
            <p:ph sz="half" idx="1"/>
          </p:nvPr>
        </p:nvSpPr>
        <p:spPr>
          <a:xfrm>
            <a:off x="323850" y="2420938"/>
            <a:ext cx="4968875" cy="4032250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r>
              <a:rPr lang="es-ES" sz="2000" dirty="0" smtClean="0"/>
              <a:t>TINCION: Depósito intersticial amiloide</a:t>
            </a:r>
          </a:p>
          <a:p>
            <a:pPr eaLnBrk="1" hangingPunct="1">
              <a:buFont typeface="Arial" pitchFamily="34" charset="0"/>
              <a:buChar char="•"/>
              <a:defRPr/>
            </a:pPr>
            <a:r>
              <a:rPr lang="es-ES" sz="2000" dirty="0" smtClean="0"/>
              <a:t>Hematoxilina-eosina</a:t>
            </a:r>
          </a:p>
          <a:p>
            <a:pPr eaLnBrk="1" hangingPunct="1">
              <a:buFont typeface="Arial" pitchFamily="34" charset="0"/>
              <a:buChar char="•"/>
              <a:defRPr/>
            </a:pPr>
            <a:r>
              <a:rPr lang="es-ES" sz="2000" dirty="0" err="1" smtClean="0"/>
              <a:t>Tioflavina</a:t>
            </a:r>
            <a:r>
              <a:rPr lang="es-ES" sz="2000" dirty="0" smtClean="0"/>
              <a:t> T: Fluorescencia amarillo-verdosa</a:t>
            </a:r>
          </a:p>
          <a:p>
            <a:pPr eaLnBrk="1" hangingPunct="1">
              <a:buFont typeface="Arial" pitchFamily="34" charset="0"/>
              <a:buChar char="•"/>
              <a:defRPr/>
            </a:pPr>
            <a:r>
              <a:rPr lang="es-ES" sz="2000" dirty="0" smtClean="0"/>
              <a:t>Azul </a:t>
            </a:r>
            <a:r>
              <a:rPr lang="es-ES" sz="2000" dirty="0" err="1" smtClean="0"/>
              <a:t>Alcián</a:t>
            </a:r>
            <a:endParaRPr lang="es-ES" sz="2000" dirty="0" smtClean="0"/>
          </a:p>
          <a:p>
            <a:pPr eaLnBrk="1" hangingPunct="1">
              <a:buFont typeface="Arial" pitchFamily="34" charset="0"/>
              <a:buChar char="•"/>
              <a:defRPr/>
            </a:pPr>
            <a:r>
              <a:rPr lang="es-ES" sz="2000" dirty="0" smtClean="0"/>
              <a:t>Rojo Congo: Birrefrigencia verde manzana con luz polarizada = ESPECÍFICO. </a:t>
            </a:r>
            <a:r>
              <a:rPr lang="es-ES" sz="1100" kern="1200" dirty="0" smtClean="0">
                <a:solidFill>
                  <a:srgbClr val="FF0000"/>
                </a:solidFill>
              </a:rPr>
              <a:t>Mayo Clin </a:t>
            </a:r>
            <a:r>
              <a:rPr lang="es-ES" sz="1100" kern="1200" dirty="0" err="1" smtClean="0">
                <a:solidFill>
                  <a:srgbClr val="FF0000"/>
                </a:solidFill>
              </a:rPr>
              <a:t>Proc</a:t>
            </a:r>
            <a:r>
              <a:rPr lang="es-ES" sz="1100" kern="1200" dirty="0" smtClean="0">
                <a:solidFill>
                  <a:srgbClr val="FF0000"/>
                </a:solidFill>
              </a:rPr>
              <a:t> 1999;74:490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s-ES" sz="2000" dirty="0" smtClean="0"/>
              <a:t>ME: Patrón fibrilar característico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s-ES" sz="2000" dirty="0" err="1" smtClean="0"/>
              <a:t>Tínción</a:t>
            </a:r>
            <a:r>
              <a:rPr lang="es-ES" sz="2000" dirty="0" smtClean="0"/>
              <a:t> IHQ: Determinar tipo de </a:t>
            </a:r>
            <a:r>
              <a:rPr lang="es-ES" sz="2000" dirty="0" err="1" smtClean="0"/>
              <a:t>amiloide</a:t>
            </a:r>
            <a:r>
              <a:rPr lang="es-ES" sz="1400" dirty="0" smtClean="0"/>
              <a:t>. </a:t>
            </a:r>
            <a:r>
              <a:rPr lang="es-ES" sz="900" dirty="0" smtClean="0">
                <a:solidFill>
                  <a:srgbClr val="FF0000"/>
                </a:solidFill>
              </a:rPr>
              <a:t>JACC 1984;3:107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es-ES" sz="1400" dirty="0">
              <a:solidFill>
                <a:srgbClr val="FF0000"/>
              </a:solidFill>
            </a:endParaRPr>
          </a:p>
        </p:txBody>
      </p:sp>
      <p:sp>
        <p:nvSpPr>
          <p:cNvPr id="56324" name="5 CuadroTexto"/>
          <p:cNvSpPr txBox="1">
            <a:spLocks noChangeArrowheads="1"/>
          </p:cNvSpPr>
          <p:nvPr/>
        </p:nvSpPr>
        <p:spPr bwMode="auto">
          <a:xfrm>
            <a:off x="323850" y="1196975"/>
            <a:ext cx="82804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s-ES" sz="2400" dirty="0"/>
              <a:t>BEM</a:t>
            </a:r>
            <a:r>
              <a:rPr lang="es-ES" dirty="0"/>
              <a:t> </a:t>
            </a:r>
            <a:r>
              <a:rPr lang="es-ES" sz="11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ＭＳ Ｐゴシック" charset="0"/>
              </a:rPr>
              <a:t>JACC 2004;43:410</a:t>
            </a:r>
          </a:p>
          <a:p>
            <a:pPr>
              <a:defRPr/>
            </a:pPr>
            <a:r>
              <a:rPr lang="es-ES" sz="2400" dirty="0"/>
              <a:t>MACRO:Aspecto oscuro y céreo. Consistencia elástica. </a:t>
            </a:r>
          </a:p>
        </p:txBody>
      </p:sp>
      <p:pic>
        <p:nvPicPr>
          <p:cNvPr id="44035" name="Picture 2"/>
          <p:cNvPicPr>
            <a:picLocks noChangeAspect="1" noChangeArrowheads="1"/>
          </p:cNvPicPr>
          <p:nvPr/>
        </p:nvPicPr>
        <p:blipFill>
          <a:blip r:embed="rId3"/>
          <a:srcRect l="5392" t="5334" r="5229" b="12675"/>
          <a:stretch>
            <a:fillRect/>
          </a:stretch>
        </p:blipFill>
        <p:spPr bwMode="auto">
          <a:xfrm>
            <a:off x="5292725" y="4005263"/>
            <a:ext cx="3563938" cy="2635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6" name="Picture 2" descr="C:\Documents and Settings\Uxua\Escritorio\RESIDENCIA TODA\PENDIENTE\MADRID\MCR REVISION\A1.jpg"/>
          <p:cNvPicPr>
            <a:picLocks noChangeAspect="1" noChangeArrowheads="1"/>
          </p:cNvPicPr>
          <p:nvPr/>
        </p:nvPicPr>
        <p:blipFill>
          <a:blip r:embed="rId4"/>
          <a:srcRect l="34720" t="4816"/>
          <a:stretch>
            <a:fillRect/>
          </a:stretch>
        </p:blipFill>
        <p:spPr bwMode="auto">
          <a:xfrm>
            <a:off x="5867400" y="2349500"/>
            <a:ext cx="2879725" cy="143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1 Título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08050"/>
          </a:xfrm>
        </p:spPr>
        <p:txBody>
          <a:bodyPr/>
          <a:lstStyle/>
          <a:p>
            <a:pPr eaLnBrk="1" hangingPunct="1">
              <a:defRPr/>
            </a:pPr>
            <a:r>
              <a:rPr lang="es-ES" b="1" dirty="0" smtClean="0">
                <a:solidFill>
                  <a:srgbClr val="D7D03F"/>
                </a:solidFill>
                <a:cs typeface="ＭＳ Ｐゴシック"/>
              </a:rPr>
              <a:t>1.- AMILOIDOSIS: AP</a:t>
            </a:r>
            <a:endParaRPr lang="es-ES" dirty="0"/>
          </a:p>
        </p:txBody>
      </p:sp>
      <p:pic>
        <p:nvPicPr>
          <p:cNvPr id="44038" name="Picture 2" descr="http://www.kidneypathology.com/Imagenes/Amiloidosis%20y/Tricromico2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956550" y="0"/>
            <a:ext cx="1187450" cy="88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341438"/>
            <a:ext cx="8229600" cy="4032250"/>
          </a:xfrm>
        </p:spPr>
        <p:txBody>
          <a:bodyPr/>
          <a:lstStyle/>
          <a:p>
            <a:pPr marL="457200" indent="-457200" eaLnBrk="1" hangingPunct="1">
              <a:buFont typeface="+mj-lt"/>
              <a:buAutoNum type="arabicPeriod"/>
              <a:defRPr/>
            </a:pPr>
            <a:r>
              <a:rPr lang="es-ES" sz="2400" u="sng" dirty="0" err="1" smtClean="0"/>
              <a:t>Tto</a:t>
            </a:r>
            <a:r>
              <a:rPr lang="es-ES" sz="2400" u="sng" dirty="0" smtClean="0"/>
              <a:t> de los síntomas cardíacos</a:t>
            </a:r>
          </a:p>
          <a:p>
            <a:pPr marL="457200" indent="-457200" eaLnBrk="1" hangingPunct="1">
              <a:buFont typeface="+mj-lt"/>
              <a:buAutoNum type="arabicPeriod"/>
              <a:defRPr/>
            </a:pPr>
            <a:endParaRPr lang="es-ES" sz="2000" dirty="0" smtClean="0"/>
          </a:p>
          <a:p>
            <a:pPr marL="457200" indent="-457200" eaLnBrk="1" hangingPunct="1">
              <a:buFont typeface="+mj-lt"/>
              <a:buAutoNum type="arabicPeriod"/>
              <a:defRPr/>
            </a:pPr>
            <a:endParaRPr lang="es-ES" sz="2000" dirty="0" smtClean="0"/>
          </a:p>
          <a:p>
            <a:pPr marL="457200" indent="-457200" eaLnBrk="1" hangingPunct="1">
              <a:buFont typeface="+mj-lt"/>
              <a:buAutoNum type="arabicPeriod"/>
              <a:defRPr/>
            </a:pPr>
            <a:endParaRPr lang="es-ES" sz="2000" dirty="0" smtClean="0"/>
          </a:p>
          <a:p>
            <a:pPr marL="457200" indent="-457200" eaLnBrk="1" hangingPunct="1">
              <a:buFont typeface="+mj-lt"/>
              <a:buAutoNum type="arabicPeriod"/>
              <a:defRPr/>
            </a:pPr>
            <a:endParaRPr lang="es-ES" sz="2400" u="sng" dirty="0" smtClean="0"/>
          </a:p>
          <a:p>
            <a:pPr marL="457200" indent="-457200" eaLnBrk="1" hangingPunct="1">
              <a:buFont typeface="+mj-lt"/>
              <a:buAutoNum type="arabicPeriod"/>
              <a:defRPr/>
            </a:pPr>
            <a:r>
              <a:rPr lang="es-ES" sz="2400" u="sng" dirty="0" err="1" smtClean="0"/>
              <a:t>Tto</a:t>
            </a:r>
            <a:r>
              <a:rPr lang="es-ES" sz="2400" u="sng" dirty="0" smtClean="0"/>
              <a:t> de la enfermedad de base </a:t>
            </a:r>
          </a:p>
          <a:p>
            <a:pPr eaLnBrk="1" hangingPunct="1">
              <a:defRPr/>
            </a:pPr>
            <a:endParaRPr lang="es-ES" sz="2000" b="1" dirty="0" smtClean="0">
              <a:solidFill>
                <a:srgbClr val="FF0000"/>
              </a:solidFill>
            </a:endParaRPr>
          </a:p>
          <a:p>
            <a:pPr eaLnBrk="1" hangingPunct="1">
              <a:buFont typeface="Wingdings" pitchFamily="2" charset="2"/>
              <a:buNone/>
              <a:defRPr/>
            </a:pPr>
            <a:endParaRPr lang="es-ES" sz="2000" b="1" dirty="0" smtClean="0">
              <a:solidFill>
                <a:srgbClr val="FF0000"/>
              </a:solidFill>
            </a:endParaRPr>
          </a:p>
          <a:p>
            <a:pPr eaLnBrk="1" hangingPunct="1">
              <a:buFont typeface="Wingdings" pitchFamily="2" charset="2"/>
              <a:buNone/>
              <a:defRPr/>
            </a:pPr>
            <a:endParaRPr lang="es-ES" sz="2000" b="1" dirty="0">
              <a:solidFill>
                <a:srgbClr val="FF0000"/>
              </a:solidFill>
            </a:endParaRPr>
          </a:p>
        </p:txBody>
      </p:sp>
      <p:sp>
        <p:nvSpPr>
          <p:cNvPr id="46082" name="4 CuadroTexto"/>
          <p:cNvSpPr txBox="1">
            <a:spLocks noChangeArrowheads="1"/>
          </p:cNvSpPr>
          <p:nvPr/>
        </p:nvSpPr>
        <p:spPr bwMode="auto">
          <a:xfrm>
            <a:off x="971550" y="2063750"/>
            <a:ext cx="7921625" cy="1293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charset="0"/>
              <a:buChar char="•"/>
            </a:pPr>
            <a:r>
              <a:rPr lang="es-ES" sz="2000"/>
              <a:t>Tto fcológico convencional: Control FC en FA; Digoxina (ojo, muy sensibles); ACA (ojo, pq IC); Diuréticos, ACO (fa…)</a:t>
            </a:r>
          </a:p>
          <a:p>
            <a:pPr>
              <a:buFont typeface="Arial" charset="0"/>
              <a:buChar char="•"/>
            </a:pPr>
            <a:r>
              <a:rPr lang="es-ES" sz="2000"/>
              <a:t>MCP</a:t>
            </a:r>
          </a:p>
          <a:p>
            <a:pPr>
              <a:buFont typeface="Arial" charset="0"/>
              <a:buChar char="•"/>
            </a:pPr>
            <a:endParaRPr lang="es-ES"/>
          </a:p>
        </p:txBody>
      </p:sp>
      <p:sp>
        <p:nvSpPr>
          <p:cNvPr id="6" name="1 Título"/>
          <p:cNvSpPr txBox="1">
            <a:spLocks/>
          </p:cNvSpPr>
          <p:nvPr/>
        </p:nvSpPr>
        <p:spPr bwMode="auto">
          <a:xfrm>
            <a:off x="457200" y="0"/>
            <a:ext cx="8229600" cy="9080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/>
          <a:lstStyle/>
          <a:p>
            <a:pPr algn="ctr">
              <a:defRPr/>
            </a:pPr>
            <a:r>
              <a:rPr lang="es-ES" sz="4400" b="1" kern="0" dirty="0">
                <a:solidFill>
                  <a:srgbClr val="D7D03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</a:rPr>
              <a:t>1.- AMILOIDOSIS: TTO</a:t>
            </a:r>
            <a:endParaRPr lang="es-ES" sz="4400" kern="0" dirty="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j-lt"/>
              <a:ea typeface="+mj-ea"/>
              <a:cs typeface="ＭＳ Ｐゴシック" charset="0"/>
            </a:endParaRPr>
          </a:p>
        </p:txBody>
      </p:sp>
      <p:pic>
        <p:nvPicPr>
          <p:cNvPr id="46084" name="Picture 2" descr="http://www.kidneypathology.com/Imagenes/Amiloidosis%20y/Tricromico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956550" y="0"/>
            <a:ext cx="1187450" cy="88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85" name="8 Rectángulo"/>
          <p:cNvSpPr>
            <a:spLocks noChangeArrowheads="1"/>
          </p:cNvSpPr>
          <p:nvPr/>
        </p:nvSpPr>
        <p:spPr bwMode="auto">
          <a:xfrm>
            <a:off x="971550" y="3917950"/>
            <a:ext cx="6985000" cy="224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charset="0"/>
              <a:buChar char="•"/>
            </a:pPr>
            <a:r>
              <a:rPr lang="es-ES" sz="2000"/>
              <a:t>AL:  Melfalan a dosis alta +rescate con trasplante de células madre autólogas de sangre periférica </a:t>
            </a:r>
            <a:r>
              <a:rPr lang="es-ES" sz="1100" b="1">
                <a:solidFill>
                  <a:srgbClr val="FF0000"/>
                </a:solidFill>
              </a:rPr>
              <a:t>Blood 1998;91:3662</a:t>
            </a:r>
            <a:r>
              <a:rPr lang="es-ES" sz="2000" b="1">
                <a:solidFill>
                  <a:srgbClr val="FF0000"/>
                </a:solidFill>
              </a:rPr>
              <a:t> </a:t>
            </a:r>
            <a:r>
              <a:rPr lang="es-ES" sz="2000"/>
              <a:t>+/- Tx cardiaco  </a:t>
            </a:r>
            <a:r>
              <a:rPr lang="es-ES" sz="1100" b="1">
                <a:solidFill>
                  <a:srgbClr val="FF0000"/>
                </a:solidFill>
              </a:rPr>
              <a:t>Blood 2002;99:26</a:t>
            </a:r>
          </a:p>
          <a:p>
            <a:pPr>
              <a:buFont typeface="Arial" charset="0"/>
              <a:buChar char="•"/>
            </a:pPr>
            <a:r>
              <a:rPr lang="es-ES" sz="2000"/>
              <a:t>SENIL: No existe tto, xo evolución clínica mejor</a:t>
            </a:r>
          </a:p>
          <a:p>
            <a:pPr>
              <a:buFont typeface="Arial" charset="0"/>
              <a:buChar char="•"/>
            </a:pPr>
            <a:r>
              <a:rPr lang="es-ES" sz="2000"/>
              <a:t>TRANSTIRETINA: Tx hepático (eliminar causa de proteina amiloide anormal). </a:t>
            </a:r>
          </a:p>
          <a:p>
            <a:pPr>
              <a:buFont typeface="Arial" charset="0"/>
              <a:buChar char="•"/>
            </a:pPr>
            <a:r>
              <a:rPr lang="es-ES" sz="2000"/>
              <a:t>AA: Tto enfermedad inflamatoria/infecciosa</a:t>
            </a:r>
          </a:p>
        </p:txBody>
      </p:sp>
      <p:pic>
        <p:nvPicPr>
          <p:cNvPr id="46086" name="Picture 2" descr="http://elrenglontorcido.files.wordpress.com/2011/04/corazon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19700" y="981075"/>
            <a:ext cx="1363663" cy="102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7" name="Picture 4" descr="http://www.sanidadanimal.info/cursos/inmuno2/images/linfocitos3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667625" y="3219450"/>
            <a:ext cx="1227138" cy="128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125538"/>
            <a:ext cx="8435975" cy="5008562"/>
          </a:xfrm>
        </p:spPr>
        <p:txBody>
          <a:bodyPr/>
          <a:lstStyle/>
          <a:p>
            <a:pPr eaLnBrk="1" hangingPunct="1">
              <a:defRPr/>
            </a:pPr>
            <a:r>
              <a:rPr lang="es-ES" sz="2400" dirty="0" smtClean="0"/>
              <a:t>Edad</a:t>
            </a:r>
          </a:p>
          <a:p>
            <a:pPr eaLnBrk="1" hangingPunct="1">
              <a:defRPr/>
            </a:pPr>
            <a:r>
              <a:rPr lang="es-ES" sz="2400" dirty="0" smtClean="0"/>
              <a:t>Etapa de enfermedad</a:t>
            </a:r>
          </a:p>
          <a:p>
            <a:pPr eaLnBrk="1" hangingPunct="1">
              <a:defRPr/>
            </a:pPr>
            <a:r>
              <a:rPr lang="es-ES" sz="2400" dirty="0" smtClean="0"/>
              <a:t>MC</a:t>
            </a:r>
          </a:p>
          <a:p>
            <a:pPr eaLnBrk="1" hangingPunct="1">
              <a:defRPr/>
            </a:pPr>
            <a:endParaRPr lang="es-ES" sz="2400" dirty="0" smtClean="0"/>
          </a:p>
          <a:p>
            <a:pPr eaLnBrk="1" hangingPunct="1">
              <a:defRPr/>
            </a:pPr>
            <a:r>
              <a:rPr lang="es-ES" sz="2400" dirty="0" smtClean="0"/>
              <a:t>ECO</a:t>
            </a:r>
          </a:p>
          <a:p>
            <a:pPr eaLnBrk="1" hangingPunct="1">
              <a:defRPr/>
            </a:pPr>
            <a:r>
              <a:rPr lang="es-ES" sz="2400" dirty="0" smtClean="0"/>
              <a:t>TIPO</a:t>
            </a:r>
          </a:p>
          <a:p>
            <a:pPr eaLnBrk="1" hangingPunct="1">
              <a:defRPr/>
            </a:pPr>
            <a:endParaRPr lang="es-ES" sz="2400" dirty="0" smtClean="0"/>
          </a:p>
          <a:p>
            <a:pPr eaLnBrk="1" hangingPunct="1">
              <a:defRPr/>
            </a:pPr>
            <a:endParaRPr lang="es-ES" sz="2400" dirty="0" smtClean="0"/>
          </a:p>
          <a:p>
            <a:pPr eaLnBrk="1" hangingPunct="1">
              <a:defRPr/>
            </a:pPr>
            <a:endParaRPr lang="es-ES" sz="2400" dirty="0" smtClean="0"/>
          </a:p>
          <a:p>
            <a:pPr eaLnBrk="1" hangingPunct="1">
              <a:defRPr/>
            </a:pPr>
            <a:r>
              <a:rPr lang="es-ES" sz="2400" dirty="0" smtClean="0"/>
              <a:t>HOLTER: Variabilidad de frecuencia cardiaca</a:t>
            </a:r>
          </a:p>
          <a:p>
            <a:pPr eaLnBrk="1" hangingPunct="1">
              <a:defRPr/>
            </a:pPr>
            <a:r>
              <a:rPr lang="es-ES" sz="2400" dirty="0" smtClean="0"/>
              <a:t>BEM=HISTO: Depósitos nodulares, cepas perimiocíticas gruesas de amiloide y miocitos de pequeño tamaño </a:t>
            </a:r>
            <a:r>
              <a:rPr lang="es-ES" sz="1100" kern="1200" dirty="0" smtClean="0">
                <a:solidFill>
                  <a:srgbClr val="FF0000"/>
                </a:solidFill>
                <a:cs typeface="ＭＳ Ｐゴシック"/>
              </a:rPr>
              <a:t>AHJ 1995;130:528</a:t>
            </a:r>
          </a:p>
        </p:txBody>
      </p:sp>
      <p:sp>
        <p:nvSpPr>
          <p:cNvPr id="47106" name="3 CuadroTexto"/>
          <p:cNvSpPr txBox="1">
            <a:spLocks noChangeArrowheads="1"/>
          </p:cNvSpPr>
          <p:nvPr/>
        </p:nvSpPr>
        <p:spPr bwMode="auto">
          <a:xfrm>
            <a:off x="1692275" y="3573463"/>
            <a:ext cx="6840538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charset="0"/>
              <a:buChar char="•"/>
            </a:pPr>
            <a:r>
              <a:rPr lang="es-ES"/>
              <a:t>Primaria: Peor Px. Se exacerba por afectación multisistémica y afectación cardíaca en particular  </a:t>
            </a:r>
            <a:r>
              <a:rPr lang="es-ES" sz="1100">
                <a:solidFill>
                  <a:srgbClr val="FF0000"/>
                </a:solidFill>
              </a:rPr>
              <a:t>Semin Hematol 1995;32:45</a:t>
            </a:r>
          </a:p>
          <a:p>
            <a:pPr>
              <a:buFont typeface="Arial" charset="0"/>
              <a:buChar char="•"/>
            </a:pPr>
            <a:r>
              <a:rPr lang="es-ES"/>
              <a:t>Secundaria: Depende de enfermedad subyacente</a:t>
            </a:r>
          </a:p>
          <a:p>
            <a:pPr>
              <a:buFont typeface="Arial" charset="0"/>
              <a:buChar char="•"/>
            </a:pPr>
            <a:r>
              <a:rPr lang="es-ES"/>
              <a:t>Hereditaria: Mutación específica. </a:t>
            </a:r>
            <a:r>
              <a:rPr lang="es-ES" sz="1100">
                <a:solidFill>
                  <a:srgbClr val="FF0000"/>
                </a:solidFill>
              </a:rPr>
              <a:t>Q J Med 1998;91:141</a:t>
            </a:r>
          </a:p>
        </p:txBody>
      </p:sp>
      <p:sp>
        <p:nvSpPr>
          <p:cNvPr id="47107" name="4 CuadroTexto"/>
          <p:cNvSpPr txBox="1">
            <a:spLocks noChangeArrowheads="1"/>
          </p:cNvSpPr>
          <p:nvPr/>
        </p:nvSpPr>
        <p:spPr bwMode="auto">
          <a:xfrm>
            <a:off x="1476375" y="2133600"/>
            <a:ext cx="2963863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 typeface="Arial" charset="0"/>
              <a:buChar char="•"/>
            </a:pPr>
            <a:r>
              <a:rPr lang="es-ES"/>
              <a:t>Síncope-MS. </a:t>
            </a:r>
            <a:r>
              <a:rPr lang="es-ES" sz="1100">
                <a:solidFill>
                  <a:srgbClr val="FF0000"/>
                </a:solidFill>
              </a:rPr>
              <a:t>AJC 1997;80:1242</a:t>
            </a:r>
          </a:p>
          <a:p>
            <a:pPr>
              <a:buFont typeface="Arial" charset="0"/>
              <a:buChar char="•"/>
            </a:pPr>
            <a:r>
              <a:rPr lang="es-ES"/>
              <a:t>Inicio de la ICC (SPV&lt;6m)</a:t>
            </a:r>
          </a:p>
        </p:txBody>
      </p:sp>
      <p:pic>
        <p:nvPicPr>
          <p:cNvPr id="47108" name="Picture 2"/>
          <p:cNvPicPr>
            <a:picLocks noChangeAspect="1" noChangeArrowheads="1"/>
          </p:cNvPicPr>
          <p:nvPr/>
        </p:nvPicPr>
        <p:blipFill>
          <a:blip r:embed="rId2"/>
          <a:srcRect l="5122" t="5757" r="5122" b="8260"/>
          <a:stretch>
            <a:fillRect/>
          </a:stretch>
        </p:blipFill>
        <p:spPr bwMode="auto">
          <a:xfrm>
            <a:off x="5508625" y="1125538"/>
            <a:ext cx="2395538" cy="201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1 Título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08050"/>
          </a:xfrm>
        </p:spPr>
        <p:txBody>
          <a:bodyPr/>
          <a:lstStyle/>
          <a:p>
            <a:pPr eaLnBrk="1" hangingPunct="1">
              <a:defRPr/>
            </a:pPr>
            <a:r>
              <a:rPr lang="es-ES" b="1" dirty="0" smtClean="0">
                <a:solidFill>
                  <a:srgbClr val="D7D03F"/>
                </a:solidFill>
                <a:cs typeface="ＭＳ Ｐゴシック"/>
              </a:rPr>
              <a:t>1.- AMILOIDOSIS: </a:t>
            </a:r>
            <a:r>
              <a:rPr lang="es-ES" b="1" dirty="0" err="1" smtClean="0">
                <a:solidFill>
                  <a:srgbClr val="D7D03F"/>
                </a:solidFill>
                <a:cs typeface="ＭＳ Ｐゴシック"/>
              </a:rPr>
              <a:t>Px</a:t>
            </a:r>
            <a:endParaRPr lang="es-ES" dirty="0"/>
          </a:p>
        </p:txBody>
      </p:sp>
      <p:pic>
        <p:nvPicPr>
          <p:cNvPr id="47110" name="Picture 2" descr="http://www.kidneypathology.com/Imagenes/Amiloidosis%20y/Tricromico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956550" y="0"/>
            <a:ext cx="1187450" cy="88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341438"/>
          </a:xfrm>
        </p:spPr>
        <p:txBody>
          <a:bodyPr/>
          <a:lstStyle/>
          <a:p>
            <a:pPr eaLnBrk="1" hangingPunct="1">
              <a:defRPr/>
            </a:pPr>
            <a:r>
              <a:rPr lang="es-ES" sz="4000" b="1" dirty="0" smtClean="0">
                <a:solidFill>
                  <a:srgbClr val="D7D03F"/>
                </a:solidFill>
              </a:rPr>
              <a:t>2.- SARCOIDOSIS</a:t>
            </a:r>
            <a:br>
              <a:rPr lang="es-ES" sz="4000" b="1" dirty="0" smtClean="0">
                <a:solidFill>
                  <a:srgbClr val="D7D03F"/>
                </a:solidFill>
              </a:rPr>
            </a:br>
            <a:r>
              <a:rPr lang="es-ES" sz="2800" b="1" dirty="0" smtClean="0">
                <a:solidFill>
                  <a:srgbClr val="D7D03F"/>
                </a:solidFill>
              </a:rPr>
              <a:t>Definición</a:t>
            </a:r>
            <a:endParaRPr lang="es-ES" sz="2800" b="1" dirty="0">
              <a:solidFill>
                <a:srgbClr val="D7D03F"/>
              </a:solidFill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04800" y="1447800"/>
            <a:ext cx="8382000" cy="3709988"/>
          </a:xfrm>
        </p:spPr>
        <p:txBody>
          <a:bodyPr>
            <a:normAutofit fontScale="85000" lnSpcReduction="10000"/>
          </a:bodyPr>
          <a:lstStyle/>
          <a:p>
            <a:pPr eaLnBrk="1" hangingPunct="1">
              <a:defRPr/>
            </a:pPr>
            <a:r>
              <a:rPr lang="es-ES" sz="3097" dirty="0" smtClean="0"/>
              <a:t>DEF: Trastorno inflamatorio sistémico (pulmón a menudo la primera MC; sistema reticuloendotelial, piel, corazón 20-30%). Se caracteriza por la presencia de </a:t>
            </a:r>
            <a:r>
              <a:rPr lang="es-ES" sz="3097" b="1" dirty="0" smtClean="0"/>
              <a:t>granulomas</a:t>
            </a:r>
            <a:r>
              <a:rPr lang="es-ES" sz="3097" dirty="0" smtClean="0"/>
              <a:t> no caseificantes.</a:t>
            </a:r>
          </a:p>
          <a:p>
            <a:pPr eaLnBrk="1" hangingPunct="1">
              <a:defRPr/>
            </a:pPr>
            <a:r>
              <a:rPr lang="es-ES" sz="3097" dirty="0" smtClean="0"/>
              <a:t>La casi constante infiltración pulmonar conduce a fibrosis, HTP e IC dcha (cor pulmonale).</a:t>
            </a:r>
          </a:p>
          <a:p>
            <a:pPr eaLnBrk="1" hangingPunct="1">
              <a:defRPr/>
            </a:pPr>
            <a:r>
              <a:rPr lang="es-ES" sz="3097" dirty="0" smtClean="0"/>
              <a:t>ETIOLOGIA: Desconocida (se han implicado factores infecciosos, ambientales y genéticos subyacentes)</a:t>
            </a:r>
          </a:p>
          <a:p>
            <a:pPr eaLnBrk="1" hangingPunct="1">
              <a:defRPr/>
            </a:pPr>
            <a:r>
              <a:rPr lang="es-ES" sz="3097" dirty="0" smtClean="0"/>
              <a:t>EPI: Mediana edad. Ambos sexos</a:t>
            </a:r>
          </a:p>
          <a:p>
            <a:pPr eaLnBrk="1" hangingPunct="1">
              <a:defRPr/>
            </a:pPr>
            <a:endParaRPr lang="es-ES" b="1" dirty="0" smtClean="0">
              <a:solidFill>
                <a:srgbClr val="FF0000"/>
              </a:solidFill>
            </a:endParaRPr>
          </a:p>
          <a:p>
            <a:pPr eaLnBrk="1" hangingPunct="1">
              <a:defRPr/>
            </a:pPr>
            <a:endParaRPr lang="es-ES" dirty="0"/>
          </a:p>
        </p:txBody>
      </p:sp>
      <p:sp>
        <p:nvSpPr>
          <p:cNvPr id="48131" name="3 CuadroTexto"/>
          <p:cNvSpPr txBox="1">
            <a:spLocks noChangeArrowheads="1"/>
          </p:cNvSpPr>
          <p:nvPr/>
        </p:nvSpPr>
        <p:spPr bwMode="auto">
          <a:xfrm>
            <a:off x="550863" y="5353050"/>
            <a:ext cx="8135937" cy="1200150"/>
          </a:xfrm>
          <a:prstGeom prst="rect">
            <a:avLst/>
          </a:prstGeom>
          <a:noFill/>
          <a:ln w="9525">
            <a:solidFill>
              <a:srgbClr val="00B05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b="1"/>
              <a:t>ETAPAS</a:t>
            </a:r>
            <a:r>
              <a:rPr lang="es-ES"/>
              <a:t>:</a:t>
            </a:r>
          </a:p>
          <a:p>
            <a:pPr>
              <a:buFont typeface="Arial" charset="0"/>
              <a:buChar char="•"/>
            </a:pPr>
            <a:r>
              <a:rPr lang="es-ES"/>
              <a:t>INICIAL = Aumento del grosor = Edema intersticial y granulomas exudativos (activo)</a:t>
            </a:r>
          </a:p>
          <a:p>
            <a:pPr>
              <a:buFont typeface="Arial" charset="0"/>
              <a:buChar char="•"/>
            </a:pPr>
            <a:r>
              <a:rPr lang="es-ES"/>
              <a:t>AVANZADA= Fibrosis = Adelgazamiento de pared</a:t>
            </a:r>
          </a:p>
        </p:txBody>
      </p:sp>
      <p:pic>
        <p:nvPicPr>
          <p:cNvPr id="48132" name="Picture 4" descr="ANd9GcSfAyv_zOgOFkF9Jim0wuMPvrJF-2IZj73SSJVIDfNw-Jf5e67D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1013" y="0"/>
            <a:ext cx="1042987" cy="1817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4445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s-ES" sz="4000" b="1" dirty="0" smtClean="0">
                <a:solidFill>
                  <a:srgbClr val="D7D03F"/>
                </a:solidFill>
              </a:rPr>
              <a:t>MCR: DIAGNOSTICO (3 FASES)</a:t>
            </a:r>
            <a:endParaRPr lang="es-ES" sz="4000" b="1" dirty="0">
              <a:solidFill>
                <a:srgbClr val="D7D03F"/>
              </a:solidFill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23850" y="1143000"/>
            <a:ext cx="8362950" cy="5008563"/>
          </a:xfrm>
        </p:spPr>
        <p:txBody>
          <a:bodyPr>
            <a:normAutofit fontScale="77500" lnSpcReduction="20000"/>
          </a:bodyPr>
          <a:lstStyle/>
          <a:p>
            <a:pPr marL="514350" indent="-514350" eaLnBrk="1" hangingPunct="1">
              <a:buFont typeface="Arial" charset="0"/>
              <a:buAutoNum type="arabicPeriod"/>
              <a:defRPr/>
            </a:pPr>
            <a:endParaRPr lang="es-ES" sz="3000" b="1" u="sng" dirty="0" smtClean="0">
              <a:cs typeface="ＭＳ Ｐゴシック"/>
            </a:endParaRPr>
          </a:p>
          <a:p>
            <a:pPr marL="514350" indent="-514350" eaLnBrk="1" hangingPunct="1">
              <a:buFont typeface="Arial" charset="0"/>
              <a:buAutoNum type="arabicPeriod"/>
              <a:defRPr/>
            </a:pPr>
            <a:r>
              <a:rPr lang="es-ES" sz="3000" b="1" u="sng" dirty="0" smtClean="0">
                <a:cs typeface="ＭＳ Ｐゴシック"/>
              </a:rPr>
              <a:t>SINDRÓMICO</a:t>
            </a:r>
            <a:r>
              <a:rPr lang="es-ES" sz="3000" dirty="0" smtClean="0">
                <a:cs typeface="ＭＳ Ｐゴシック"/>
              </a:rPr>
              <a:t>: IC de causa no aclarada en presencia de un ECO sugestivo </a:t>
            </a:r>
            <a:r>
              <a:rPr lang="es-ES" sz="1700" dirty="0" smtClean="0">
                <a:cs typeface="ＭＳ Ｐゴシック"/>
              </a:rPr>
              <a:t>(ventrículos no dilatados, con función conservada, miocardio de grosor aumentado, y lo más importante signos de DISFUNCIÓN DIASTÓLICA)</a:t>
            </a:r>
          </a:p>
          <a:p>
            <a:pPr marL="514350" indent="-514350" eaLnBrk="1" hangingPunct="1">
              <a:buFont typeface="Wingdings" pitchFamily="2" charset="2"/>
              <a:buNone/>
              <a:defRPr/>
            </a:pPr>
            <a:r>
              <a:rPr lang="es-ES" sz="1400" dirty="0" smtClean="0">
                <a:cs typeface="ＭＳ Ｐゴシック"/>
              </a:rPr>
              <a:t>          </a:t>
            </a:r>
          </a:p>
          <a:p>
            <a:pPr algn="ctr" eaLnBrk="1" hangingPunct="1">
              <a:buFont typeface="Wingdings" pitchFamily="2" charset="2"/>
              <a:buNone/>
              <a:defRPr/>
            </a:pPr>
            <a:r>
              <a:rPr lang="es-ES" sz="1700" dirty="0" smtClean="0">
                <a:cs typeface="ＭＳ Ｐゴシック"/>
              </a:rPr>
              <a:t>        </a:t>
            </a:r>
          </a:p>
          <a:p>
            <a:pPr algn="ctr" eaLnBrk="1" hangingPunct="1">
              <a:buFont typeface="Wingdings" pitchFamily="2" charset="2"/>
              <a:buNone/>
              <a:defRPr/>
            </a:pPr>
            <a:r>
              <a:rPr lang="es-ES" sz="1700" dirty="0" smtClean="0">
                <a:cs typeface="ＭＳ Ｐゴシック"/>
              </a:rPr>
              <a:t>   </a:t>
            </a:r>
            <a:r>
              <a:rPr lang="es-ES" sz="1806" dirty="0" smtClean="0">
                <a:cs typeface="ＭＳ Ｐゴシック"/>
              </a:rPr>
              <a:t>2 o más de las 3 características:</a:t>
            </a:r>
          </a:p>
          <a:p>
            <a:pPr algn="ctr" eaLnBrk="1" hangingPunct="1">
              <a:defRPr/>
            </a:pPr>
            <a:r>
              <a:rPr lang="es-ES" sz="1806" dirty="0" smtClean="0">
                <a:cs typeface="ＭＳ Ｐゴシック"/>
              </a:rPr>
              <a:t>ICC sin causa aparente</a:t>
            </a:r>
          </a:p>
          <a:p>
            <a:pPr algn="ctr" eaLnBrk="1" hangingPunct="1">
              <a:defRPr/>
            </a:pPr>
            <a:r>
              <a:rPr lang="es-ES" sz="1806" dirty="0" smtClean="0">
                <a:cs typeface="ＭＳ Ｐゴシック"/>
              </a:rPr>
              <a:t>ECO sugestivo: piedra angular del diagnóstico </a:t>
            </a:r>
          </a:p>
          <a:p>
            <a:pPr algn="ctr" eaLnBrk="1" hangingPunct="1">
              <a:defRPr/>
            </a:pPr>
            <a:r>
              <a:rPr lang="es-ES" sz="1806" dirty="0" smtClean="0">
                <a:cs typeface="ＭＳ Ｐゴシック"/>
              </a:rPr>
              <a:t>MC sistémicas sugestivas de formas secundarias</a:t>
            </a:r>
          </a:p>
          <a:p>
            <a:pPr marL="514350" indent="-514350" eaLnBrk="1" hangingPunct="1">
              <a:buFont typeface="Wingdings" pitchFamily="2" charset="2"/>
              <a:buNone/>
              <a:defRPr/>
            </a:pPr>
            <a:endParaRPr lang="es-ES" sz="1400" dirty="0" smtClean="0">
              <a:cs typeface="ＭＳ Ｐゴシック"/>
            </a:endParaRPr>
          </a:p>
          <a:p>
            <a:pPr marL="514350" indent="-514350" eaLnBrk="1" hangingPunct="1">
              <a:buFont typeface="Arial" charset="0"/>
              <a:buNone/>
              <a:defRPr/>
            </a:pPr>
            <a:endParaRPr lang="es-ES" sz="1400" dirty="0" smtClean="0">
              <a:cs typeface="ＭＳ Ｐゴシック"/>
            </a:endParaRPr>
          </a:p>
          <a:p>
            <a:pPr marL="514350" indent="-514350" eaLnBrk="1" hangingPunct="1">
              <a:buFont typeface="Wingdings" pitchFamily="2" charset="2"/>
              <a:buAutoNum type="arabicPeriod" startAt="2"/>
              <a:defRPr/>
            </a:pPr>
            <a:endParaRPr lang="es-ES" sz="3000" dirty="0" smtClean="0">
              <a:cs typeface="ＭＳ Ｐゴシック"/>
            </a:endParaRPr>
          </a:p>
          <a:p>
            <a:pPr marL="514350" indent="-514350" eaLnBrk="1" hangingPunct="1">
              <a:buFont typeface="Wingdings" pitchFamily="2" charset="2"/>
              <a:buAutoNum type="arabicPeriod" startAt="2"/>
              <a:defRPr/>
            </a:pPr>
            <a:r>
              <a:rPr lang="es-ES" sz="3000" b="1" u="sng" dirty="0" smtClean="0">
                <a:cs typeface="ＭＳ Ｐゴシック"/>
              </a:rPr>
              <a:t>ETIOLÓGICO</a:t>
            </a:r>
            <a:r>
              <a:rPr lang="es-ES" sz="3000" dirty="0" smtClean="0">
                <a:cs typeface="ＭＳ Ｐゴシック"/>
              </a:rPr>
              <a:t>: Trascendencia terapeútica!</a:t>
            </a:r>
          </a:p>
          <a:p>
            <a:pPr marL="514350" indent="-514350" eaLnBrk="1" hangingPunct="1">
              <a:buFont typeface="Wingdings" pitchFamily="2" charset="2"/>
              <a:buAutoNum type="arabicPeriod" startAt="2"/>
              <a:defRPr/>
            </a:pPr>
            <a:endParaRPr lang="es-ES" sz="3000" b="1" u="sng" dirty="0" smtClean="0">
              <a:cs typeface="ＭＳ Ｐゴシック"/>
            </a:endParaRPr>
          </a:p>
          <a:p>
            <a:pPr marL="514350" indent="-514350" eaLnBrk="1" hangingPunct="1">
              <a:buFont typeface="Wingdings" pitchFamily="2" charset="2"/>
              <a:buAutoNum type="arabicPeriod" startAt="2"/>
              <a:defRPr/>
            </a:pPr>
            <a:r>
              <a:rPr lang="es-ES" sz="3000" b="1" u="sng" dirty="0" smtClean="0">
                <a:cs typeface="ＭＳ Ｐゴシック"/>
              </a:rPr>
              <a:t>DIFERENCIAL</a:t>
            </a:r>
            <a:r>
              <a:rPr lang="es-ES" sz="3000" dirty="0" smtClean="0">
                <a:cs typeface="ＭＳ Ｐゴシック"/>
              </a:rPr>
              <a:t> con pericarditis constrictiva </a:t>
            </a:r>
            <a:r>
              <a:rPr lang="es-ES" sz="1419" dirty="0" smtClean="0">
                <a:solidFill>
                  <a:srgbClr val="FF0000"/>
                </a:solidFill>
              </a:rPr>
              <a:t>Circulation 2000;102:655</a:t>
            </a:r>
            <a:r>
              <a:rPr lang="es-ES" sz="3000" dirty="0" smtClean="0">
                <a:cs typeface="ＭＳ Ｐゴシック"/>
              </a:rPr>
              <a:t>: Importante porque esta tiene solución quirúrgica.                </a:t>
            </a:r>
            <a:r>
              <a:rPr lang="es-ES" sz="1600" dirty="0" smtClean="0">
                <a:solidFill>
                  <a:srgbClr val="FF0000"/>
                </a:solidFill>
              </a:rPr>
              <a:t> </a:t>
            </a:r>
            <a:endParaRPr lang="es-ES" sz="1294" dirty="0" smtClean="0">
              <a:solidFill>
                <a:srgbClr val="FF0000"/>
              </a:solidFill>
            </a:endParaRPr>
          </a:p>
          <a:p>
            <a:pPr marL="514350" indent="-514350" eaLnBrk="1" hangingPunct="1">
              <a:buFont typeface="Wingdings" pitchFamily="2" charset="2"/>
              <a:buAutoNum type="arabicPeriod" startAt="3"/>
              <a:defRPr/>
            </a:pPr>
            <a:endParaRPr lang="es-ES" sz="1600" dirty="0" smtClean="0">
              <a:solidFill>
                <a:srgbClr val="FF0000"/>
              </a:solidFill>
              <a:cs typeface="ＭＳ Ｐゴシック"/>
            </a:endParaRPr>
          </a:p>
        </p:txBody>
      </p:sp>
      <p:sp>
        <p:nvSpPr>
          <p:cNvPr id="19459" name="3 CuadroTexto"/>
          <p:cNvSpPr txBox="1">
            <a:spLocks noChangeArrowheads="1"/>
          </p:cNvSpPr>
          <p:nvPr/>
        </p:nvSpPr>
        <p:spPr bwMode="auto">
          <a:xfrm>
            <a:off x="468313" y="6237288"/>
            <a:ext cx="8135937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s-ES" sz="2400" b="1">
                <a:solidFill>
                  <a:srgbClr val="FF0000"/>
                </a:solidFill>
              </a:rPr>
              <a:t>El Dx suele ser tardío – enfermedad  avanzada - DVI</a:t>
            </a:r>
          </a:p>
        </p:txBody>
      </p:sp>
      <p:sp>
        <p:nvSpPr>
          <p:cNvPr id="5" name="4 Elipse"/>
          <p:cNvSpPr/>
          <p:nvPr/>
        </p:nvSpPr>
        <p:spPr>
          <a:xfrm>
            <a:off x="1547813" y="2420938"/>
            <a:ext cx="6264275" cy="1366837"/>
          </a:xfrm>
          <a:prstGeom prst="ellipse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268413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es-ES" sz="4000" b="1" dirty="0" smtClean="0">
                <a:solidFill>
                  <a:srgbClr val="D7D03F"/>
                </a:solidFill>
              </a:rPr>
              <a:t>2.- SARCOIDOSIS</a:t>
            </a:r>
            <a:br>
              <a:rPr lang="es-ES" sz="4000" b="1" dirty="0" smtClean="0">
                <a:solidFill>
                  <a:srgbClr val="D7D03F"/>
                </a:solidFill>
              </a:rPr>
            </a:br>
            <a:r>
              <a:rPr lang="es-ES" sz="2800" b="1" dirty="0" smtClean="0">
                <a:solidFill>
                  <a:srgbClr val="D7D03F"/>
                </a:solidFill>
              </a:rPr>
              <a:t>Manifestaciones clínicas</a:t>
            </a:r>
            <a:endParaRPr lang="es-ES" sz="2800" b="1" dirty="0">
              <a:solidFill>
                <a:srgbClr val="D7D03F"/>
              </a:solidFill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3989388"/>
          </a:xfrm>
        </p:spPr>
        <p:txBody>
          <a:bodyPr>
            <a:normAutofit fontScale="92500"/>
          </a:bodyPr>
          <a:lstStyle/>
          <a:p>
            <a:pPr eaLnBrk="1" hangingPunct="1">
              <a:buFont typeface="Wingdings" pitchFamily="2" charset="2"/>
              <a:buNone/>
              <a:defRPr/>
            </a:pPr>
            <a:r>
              <a:rPr lang="es-ES" sz="2595" b="1" dirty="0" smtClean="0"/>
              <a:t>CARDIOLÓGICAS</a:t>
            </a:r>
            <a:r>
              <a:rPr lang="es-ES" sz="2400" dirty="0" smtClean="0"/>
              <a:t>: Afectación cardiaca en &lt; 25% de las sarcoidosis sistémicas, pero mayoría </a:t>
            </a:r>
            <a:r>
              <a:rPr lang="es-ES" sz="2400" b="1" dirty="0" smtClean="0"/>
              <a:t>silente</a:t>
            </a:r>
            <a:endParaRPr lang="es-ES" sz="1189" dirty="0" smtClean="0">
              <a:solidFill>
                <a:srgbClr val="FF0000"/>
              </a:solidFill>
            </a:endParaRPr>
          </a:p>
          <a:p>
            <a:pPr eaLnBrk="1" hangingPunct="1">
              <a:defRPr/>
            </a:pPr>
            <a:r>
              <a:rPr lang="es-ES" sz="2400" dirty="0" smtClean="0"/>
              <a:t>Alteración de la conducción = Lo más frec  </a:t>
            </a:r>
            <a:r>
              <a:rPr lang="es-ES" sz="1189" dirty="0" smtClean="0">
                <a:solidFill>
                  <a:srgbClr val="FF0000"/>
                </a:solidFill>
              </a:rPr>
              <a:t>AHJ 1997;134:382</a:t>
            </a:r>
          </a:p>
          <a:p>
            <a:pPr eaLnBrk="1" hangingPunct="1">
              <a:defRPr/>
            </a:pPr>
            <a:r>
              <a:rPr lang="es-ES" sz="2400" dirty="0" smtClean="0"/>
              <a:t>Arritmias: Auriculares; Ventricular malignas </a:t>
            </a:r>
            <a:r>
              <a:rPr lang="es-ES" sz="1189" dirty="0" smtClean="0">
                <a:solidFill>
                  <a:srgbClr val="FF0000"/>
                </a:solidFill>
              </a:rPr>
              <a:t>Clin Cardiol 2004;27:217</a:t>
            </a:r>
            <a:r>
              <a:rPr lang="es-ES" sz="1400" dirty="0" smtClean="0"/>
              <a:t>,</a:t>
            </a:r>
            <a:r>
              <a:rPr lang="es-ES" sz="2400" dirty="0" smtClean="0"/>
              <a:t> a veces MS </a:t>
            </a:r>
            <a:r>
              <a:rPr lang="es-ES" sz="1189" dirty="0" smtClean="0">
                <a:solidFill>
                  <a:srgbClr val="FF0000"/>
                </a:solidFill>
              </a:rPr>
              <a:t>J Cardiovasc Electrophysol 2009;20:578</a:t>
            </a:r>
            <a:r>
              <a:rPr lang="es-ES" sz="1600" b="1" dirty="0" smtClean="0">
                <a:solidFill>
                  <a:srgbClr val="FF0000"/>
                </a:solidFill>
              </a:rPr>
              <a:t>. </a:t>
            </a:r>
            <a:r>
              <a:rPr lang="es-ES" sz="2400" dirty="0" smtClean="0"/>
              <a:t>Importante Dx PRECOZ</a:t>
            </a:r>
          </a:p>
          <a:p>
            <a:pPr eaLnBrk="1" hangingPunct="1">
              <a:defRPr/>
            </a:pPr>
            <a:r>
              <a:rPr lang="es-ES" sz="2400" dirty="0" smtClean="0"/>
              <a:t>IC: Izq (disfunción diastólica; disfunción sistólica con dilatación de VI o </a:t>
            </a:r>
            <a:r>
              <a:rPr lang="es-ES" sz="2400" b="1" dirty="0" smtClean="0"/>
              <a:t>aneurisma-IMi</a:t>
            </a:r>
            <a:r>
              <a:rPr lang="es-ES" sz="2400" dirty="0" smtClean="0"/>
              <a:t>) </a:t>
            </a:r>
            <a:r>
              <a:rPr lang="es-ES" sz="1189" dirty="0" smtClean="0">
                <a:solidFill>
                  <a:srgbClr val="FF0000"/>
                </a:solidFill>
              </a:rPr>
              <a:t>Clin Chest Med 2008;29:493</a:t>
            </a:r>
            <a:r>
              <a:rPr lang="es-ES" sz="1600" b="1" dirty="0" smtClean="0">
                <a:solidFill>
                  <a:srgbClr val="FF0000"/>
                </a:solidFill>
              </a:rPr>
              <a:t>.  </a:t>
            </a:r>
            <a:r>
              <a:rPr lang="es-ES" sz="2400" dirty="0" smtClean="0"/>
              <a:t>Dcha (por afectación pulmonar y/o cardiológica)</a:t>
            </a:r>
          </a:p>
          <a:p>
            <a:pPr eaLnBrk="1" hangingPunct="1">
              <a:defRPr/>
            </a:pPr>
            <a:r>
              <a:rPr lang="es-ES" sz="2400" dirty="0" smtClean="0"/>
              <a:t>MCD/MCR </a:t>
            </a:r>
            <a:r>
              <a:rPr lang="es-ES" sz="1189" dirty="0" smtClean="0">
                <a:solidFill>
                  <a:srgbClr val="FF0000"/>
                </a:solidFill>
              </a:rPr>
              <a:t>J Intern Med 2002;252:465</a:t>
            </a:r>
          </a:p>
          <a:p>
            <a:pPr eaLnBrk="1" hangingPunct="1">
              <a:defRPr/>
            </a:pPr>
            <a:r>
              <a:rPr lang="es-ES" sz="2400" dirty="0" smtClean="0"/>
              <a:t>Disfunción valvular: Funcional o por granulomas </a:t>
            </a:r>
            <a:r>
              <a:rPr lang="es-ES" sz="1189" dirty="0" smtClean="0">
                <a:solidFill>
                  <a:srgbClr val="FF0000"/>
                </a:solidFill>
              </a:rPr>
              <a:t>Int J Cardiol 2008;130:288</a:t>
            </a:r>
          </a:p>
          <a:p>
            <a:pPr eaLnBrk="1" hangingPunct="1">
              <a:defRPr/>
            </a:pPr>
            <a:endParaRPr lang="es-ES" dirty="0"/>
          </a:p>
        </p:txBody>
      </p:sp>
      <p:sp>
        <p:nvSpPr>
          <p:cNvPr id="49155" name="4 CuadroTexto"/>
          <p:cNvSpPr txBox="1">
            <a:spLocks noChangeArrowheads="1"/>
          </p:cNvSpPr>
          <p:nvPr/>
        </p:nvSpPr>
        <p:spPr bwMode="auto">
          <a:xfrm>
            <a:off x="4718050" y="5732463"/>
            <a:ext cx="4103688" cy="69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sz="1600" b="1">
                <a:solidFill>
                  <a:srgbClr val="E30BAA"/>
                </a:solidFill>
              </a:rPr>
              <a:t>Cardiopatía clínicamente silente = Frec </a:t>
            </a:r>
          </a:p>
          <a:p>
            <a:r>
              <a:rPr lang="es-ES" sz="1100">
                <a:solidFill>
                  <a:srgbClr val="FF0000"/>
                </a:solidFill>
              </a:rPr>
              <a:t>Circulation 1978;58:1204</a:t>
            </a:r>
          </a:p>
          <a:p>
            <a:r>
              <a:rPr lang="es-ES" sz="1100">
                <a:solidFill>
                  <a:srgbClr val="FF0000"/>
                </a:solidFill>
              </a:rPr>
              <a:t>AHJ 2009;157:9</a:t>
            </a:r>
          </a:p>
        </p:txBody>
      </p:sp>
      <p:sp>
        <p:nvSpPr>
          <p:cNvPr id="8" name="7 Elipse"/>
          <p:cNvSpPr/>
          <p:nvPr/>
        </p:nvSpPr>
        <p:spPr>
          <a:xfrm>
            <a:off x="4500563" y="5486400"/>
            <a:ext cx="4321175" cy="1219200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dirty="0"/>
          </a:p>
        </p:txBody>
      </p:sp>
      <p:pic>
        <p:nvPicPr>
          <p:cNvPr id="49157" name="Picture 4" descr="ANd9GcSfAyv_zOgOFkF9Jim0wuMPvrJF-2IZj73SSJVIDfNw-Jf5e67D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1013" y="0"/>
            <a:ext cx="1042987" cy="1817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8" name="Imagen 6" descr="corazon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66800" y="5410200"/>
            <a:ext cx="14097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68313" y="0"/>
            <a:ext cx="8229600" cy="1196975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es-ES" sz="4000" b="1" dirty="0" smtClean="0">
                <a:solidFill>
                  <a:srgbClr val="D7D03F"/>
                </a:solidFill>
              </a:rPr>
              <a:t>2.- SARCOIDOSIS</a:t>
            </a:r>
            <a:br>
              <a:rPr lang="es-ES" sz="4000" b="1" dirty="0" smtClean="0">
                <a:solidFill>
                  <a:srgbClr val="D7D03F"/>
                </a:solidFill>
              </a:rPr>
            </a:br>
            <a:r>
              <a:rPr lang="es-ES" sz="2800" b="1" dirty="0" smtClean="0">
                <a:solidFill>
                  <a:srgbClr val="D7D03F"/>
                </a:solidFill>
              </a:rPr>
              <a:t>Sospecha diagnóstica</a:t>
            </a:r>
            <a:endParaRPr lang="es-ES" sz="2800" b="1" dirty="0">
              <a:solidFill>
                <a:srgbClr val="D7D03F"/>
              </a:solidFill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52400" y="1600200"/>
            <a:ext cx="8153400" cy="3429000"/>
          </a:xfrm>
        </p:spPr>
        <p:txBody>
          <a:bodyPr>
            <a:normAutofit fontScale="62500" lnSpcReduction="20000"/>
          </a:bodyPr>
          <a:lstStyle/>
          <a:p>
            <a:pPr marL="514350" indent="-514350" eaLnBrk="1" hangingPunct="1">
              <a:buFont typeface="+mj-lt"/>
              <a:buAutoNum type="arabicPeriod"/>
              <a:defRPr/>
            </a:pPr>
            <a:r>
              <a:rPr lang="es-ES" dirty="0" smtClean="0"/>
              <a:t>RX: Patrón intersticial pulmonar; adenopatías hiliares bilaterales</a:t>
            </a:r>
          </a:p>
          <a:p>
            <a:pPr marL="514350" indent="-514350" eaLnBrk="1" hangingPunct="1">
              <a:buFont typeface="+mj-lt"/>
              <a:buAutoNum type="arabicPeriod"/>
              <a:defRPr/>
            </a:pPr>
            <a:endParaRPr lang="es-ES" dirty="0" smtClean="0"/>
          </a:p>
          <a:p>
            <a:pPr marL="514350" indent="-514350" eaLnBrk="1" hangingPunct="1">
              <a:buFont typeface="+mj-lt"/>
              <a:buAutoNum type="arabicPeriod"/>
              <a:defRPr/>
            </a:pPr>
            <a:endParaRPr lang="es-ES" dirty="0" smtClean="0"/>
          </a:p>
          <a:p>
            <a:pPr marL="514350" indent="-514350" eaLnBrk="1" hangingPunct="1">
              <a:buFont typeface="+mj-lt"/>
              <a:buAutoNum type="arabicPeriod"/>
              <a:defRPr/>
            </a:pPr>
            <a:endParaRPr lang="es-ES" dirty="0" smtClean="0"/>
          </a:p>
          <a:p>
            <a:pPr marL="514350" indent="-514350" eaLnBrk="1" hangingPunct="1">
              <a:buFont typeface="+mj-lt"/>
              <a:buAutoNum type="arabicPeriod"/>
              <a:defRPr/>
            </a:pPr>
            <a:r>
              <a:rPr lang="es-ES" dirty="0" smtClean="0"/>
              <a:t>Paciente joven con trastorno de la conducción; necrosis eléctrica; aneurisma VI.</a:t>
            </a:r>
          </a:p>
          <a:p>
            <a:pPr marL="514350" indent="-514350" eaLnBrk="1" hangingPunct="1">
              <a:buFont typeface="+mj-lt"/>
              <a:buAutoNum type="arabicPeriod"/>
              <a:defRPr/>
            </a:pPr>
            <a:endParaRPr lang="es-ES" dirty="0" smtClean="0"/>
          </a:p>
          <a:p>
            <a:pPr marL="514350" indent="-514350" eaLnBrk="1" hangingPunct="1">
              <a:buFont typeface="+mj-lt"/>
              <a:buAutoNum type="arabicPeriod"/>
              <a:defRPr/>
            </a:pPr>
            <a:endParaRPr lang="es-ES" sz="1760" kern="1200" dirty="0" smtClean="0">
              <a:solidFill>
                <a:srgbClr val="FF0000"/>
              </a:solidFill>
              <a:cs typeface="ＭＳ Ｐゴシック"/>
            </a:endParaRPr>
          </a:p>
          <a:p>
            <a:pPr marL="514350" indent="-514350" eaLnBrk="1" hangingPunct="1">
              <a:buFont typeface="+mj-lt"/>
              <a:buAutoNum type="arabicPeriod"/>
              <a:defRPr/>
            </a:pPr>
            <a:endParaRPr lang="es-ES" dirty="0" smtClean="0"/>
          </a:p>
          <a:p>
            <a:pPr marL="514350" indent="-514350" eaLnBrk="1" hangingPunct="1">
              <a:buFont typeface="+mj-lt"/>
              <a:buAutoNum type="arabicPeriod"/>
              <a:defRPr/>
            </a:pPr>
            <a:endParaRPr lang="es-ES" dirty="0" smtClean="0"/>
          </a:p>
          <a:p>
            <a:pPr marL="514350" indent="-514350" eaLnBrk="1" hangingPunct="1">
              <a:buFont typeface="+mj-lt"/>
              <a:buAutoNum type="arabicPeriod"/>
              <a:defRPr/>
            </a:pPr>
            <a:r>
              <a:rPr lang="es-ES" dirty="0" smtClean="0"/>
              <a:t>ECO: Anomalías de la porción superior del tabique interventricular = elemento Dx fiable</a:t>
            </a:r>
          </a:p>
          <a:p>
            <a:pPr marL="514350" indent="-514350" eaLnBrk="1" hangingPunct="1">
              <a:buFont typeface="Wingdings" pitchFamily="2" charset="2"/>
              <a:buNone/>
              <a:defRPr/>
            </a:pPr>
            <a:endParaRPr lang="es-ES" b="1" dirty="0" smtClean="0">
              <a:solidFill>
                <a:srgbClr val="FF0000"/>
              </a:solidFill>
            </a:endParaRPr>
          </a:p>
          <a:p>
            <a:pPr marL="514350" indent="-514350" eaLnBrk="1" hangingPunct="1">
              <a:buFont typeface="+mj-lt"/>
              <a:buAutoNum type="arabicPeriod"/>
              <a:defRPr/>
            </a:pPr>
            <a:endParaRPr lang="es-ES" dirty="0" smtClean="0"/>
          </a:p>
          <a:p>
            <a:pPr marL="514350" indent="-514350" eaLnBrk="1" hangingPunct="1">
              <a:buFont typeface="Wingdings" pitchFamily="2" charset="2"/>
              <a:buNone/>
              <a:defRPr/>
            </a:pPr>
            <a:endParaRPr lang="es-ES" dirty="0" smtClean="0"/>
          </a:p>
          <a:p>
            <a:pPr marL="514350" indent="-514350" eaLnBrk="1" hangingPunct="1">
              <a:buFont typeface="+mj-lt"/>
              <a:buAutoNum type="arabicPeriod"/>
              <a:defRPr/>
            </a:pPr>
            <a:endParaRPr lang="es-ES" dirty="0" smtClean="0"/>
          </a:p>
          <a:p>
            <a:pPr eaLnBrk="1" hangingPunct="1">
              <a:defRPr/>
            </a:pPr>
            <a:endParaRPr lang="es-ES" b="1" dirty="0" smtClean="0">
              <a:solidFill>
                <a:srgbClr val="FF0000"/>
              </a:solidFill>
            </a:endParaRPr>
          </a:p>
        </p:txBody>
      </p:sp>
      <p:sp>
        <p:nvSpPr>
          <p:cNvPr id="50179" name="4 CuadroTexto"/>
          <p:cNvSpPr txBox="1">
            <a:spLocks noChangeArrowheads="1"/>
          </p:cNvSpPr>
          <p:nvPr/>
        </p:nvSpPr>
        <p:spPr bwMode="auto">
          <a:xfrm>
            <a:off x="1187450" y="2060575"/>
            <a:ext cx="6610350" cy="538163"/>
          </a:xfrm>
          <a:prstGeom prst="rect">
            <a:avLst/>
          </a:prstGeom>
          <a:noFill/>
          <a:ln w="28575">
            <a:solidFill>
              <a:srgbClr val="FFFF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ES" b="1">
                <a:solidFill>
                  <a:srgbClr val="E30BAA"/>
                </a:solidFill>
              </a:rPr>
              <a:t>PULMONAR es a menudo la primera MC de la enfermedad. </a:t>
            </a:r>
          </a:p>
          <a:p>
            <a:r>
              <a:rPr lang="es-ES" sz="1100">
                <a:solidFill>
                  <a:srgbClr val="FF0000"/>
                </a:solidFill>
              </a:rPr>
              <a:t>Circulation 1978;58:1204</a:t>
            </a:r>
          </a:p>
        </p:txBody>
      </p:sp>
      <p:pic>
        <p:nvPicPr>
          <p:cNvPr id="50180" name="Picture 4" descr="ANd9GcSfAyv_zOgOFkF9Jim0wuMPvrJF-2IZj73SSJVIDfNw-Jf5e67D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291513" y="0"/>
            <a:ext cx="852487" cy="148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181" name="3 CuadroTexto"/>
          <p:cNvSpPr txBox="1">
            <a:spLocks noChangeArrowheads="1"/>
          </p:cNvSpPr>
          <p:nvPr/>
        </p:nvSpPr>
        <p:spPr bwMode="auto">
          <a:xfrm>
            <a:off x="1187450" y="3500438"/>
            <a:ext cx="6408738" cy="646112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b="1">
                <a:solidFill>
                  <a:srgbClr val="E30BAA"/>
                </a:solidFill>
              </a:rPr>
              <a:t>DD de TV relacionada con Cicatriz = Sarcoidosis  </a:t>
            </a:r>
          </a:p>
          <a:p>
            <a:endParaRPr lang="es-ES" b="1">
              <a:solidFill>
                <a:srgbClr val="FF0000"/>
              </a:solidFill>
            </a:endParaRPr>
          </a:p>
        </p:txBody>
      </p:sp>
      <p:sp>
        <p:nvSpPr>
          <p:cNvPr id="50182" name="8 Rectángulo"/>
          <p:cNvSpPr>
            <a:spLocks noChangeArrowheads="1"/>
          </p:cNvSpPr>
          <p:nvPr/>
        </p:nvSpPr>
        <p:spPr bwMode="auto">
          <a:xfrm>
            <a:off x="1187450" y="3716338"/>
            <a:ext cx="1870075" cy="26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ES" sz="1100">
                <a:solidFill>
                  <a:srgbClr val="FF0000"/>
                </a:solidFill>
              </a:rPr>
              <a:t>Hearth Rhytm 2006;3:924</a:t>
            </a:r>
            <a:endParaRPr lang="es-ES" sz="1100"/>
          </a:p>
        </p:txBody>
      </p:sp>
      <p:sp>
        <p:nvSpPr>
          <p:cNvPr id="50183" name="9 Rectángulo"/>
          <p:cNvSpPr>
            <a:spLocks noChangeArrowheads="1"/>
          </p:cNvSpPr>
          <p:nvPr/>
        </p:nvSpPr>
        <p:spPr bwMode="auto">
          <a:xfrm>
            <a:off x="3657600" y="5334000"/>
            <a:ext cx="5005388" cy="1076325"/>
          </a:xfrm>
          <a:prstGeom prst="rect">
            <a:avLst/>
          </a:prstGeom>
          <a:noFill/>
          <a:ln w="38100">
            <a:solidFill>
              <a:srgbClr val="E30BAA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marL="514350" indent="-514350"/>
            <a:r>
              <a:rPr lang="es-ES" sz="1600"/>
              <a:t>BEM: Gran dificultad (predilección de granulomas NO caseificantes por la porción superior del tabique interventricular, que es menos accesible por Bx). </a:t>
            </a:r>
            <a:r>
              <a:rPr lang="es-ES" sz="1100">
                <a:solidFill>
                  <a:srgbClr val="FF0000"/>
                </a:solidFill>
              </a:rPr>
              <a:t>Chest 1986;90:528</a:t>
            </a:r>
            <a:endParaRPr lang="es-ES" sz="1100"/>
          </a:p>
        </p:txBody>
      </p:sp>
      <p:sp>
        <p:nvSpPr>
          <p:cNvPr id="11" name="10 Flecha curvada hacia la derecha"/>
          <p:cNvSpPr/>
          <p:nvPr/>
        </p:nvSpPr>
        <p:spPr>
          <a:xfrm>
            <a:off x="2843213" y="4941888"/>
            <a:ext cx="504825" cy="935037"/>
          </a:xfrm>
          <a:prstGeom prst="curved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dirty="0">
              <a:solidFill>
                <a:schemeClr val="tx1"/>
              </a:solidFill>
            </a:endParaRPr>
          </a:p>
        </p:txBody>
      </p:sp>
      <p:pic>
        <p:nvPicPr>
          <p:cNvPr id="50185" name="Picture 2" descr="http://malagaemprende.files.wordpress.com/2011/05/tengounaidea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68300" y="115888"/>
            <a:ext cx="1179513" cy="1262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6" name="Picture 2"/>
          <p:cNvPicPr>
            <a:picLocks noChangeAspect="1" noChangeArrowheads="1"/>
          </p:cNvPicPr>
          <p:nvPr/>
        </p:nvPicPr>
        <p:blipFill>
          <a:blip r:embed="rId4"/>
          <a:srcRect l="5122" t="7829" r="6216" b="9978"/>
          <a:stretch>
            <a:fillRect/>
          </a:stretch>
        </p:blipFill>
        <p:spPr bwMode="auto">
          <a:xfrm>
            <a:off x="457200" y="5029200"/>
            <a:ext cx="2287588" cy="166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7" name="Imagen 12" descr="SARC TV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956550" y="3141663"/>
            <a:ext cx="1104900" cy="102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8" name="Imagen 13" descr="sarcoidosis.jp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981950" y="1916113"/>
            <a:ext cx="1009650" cy="957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1" name="Picture 2"/>
          <p:cNvPicPr>
            <a:picLocks noChangeAspect="1" noChangeArrowheads="1"/>
          </p:cNvPicPr>
          <p:nvPr/>
        </p:nvPicPr>
        <p:blipFill>
          <a:blip r:embed="rId2"/>
          <a:srcRect l="6384" t="5037" b="7733"/>
          <a:stretch>
            <a:fillRect/>
          </a:stretch>
        </p:blipFill>
        <p:spPr bwMode="auto">
          <a:xfrm>
            <a:off x="6011863" y="3224213"/>
            <a:ext cx="3028950" cy="3527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1 Título"/>
          <p:cNvSpPr txBox="1">
            <a:spLocks/>
          </p:cNvSpPr>
          <p:nvPr/>
        </p:nvSpPr>
        <p:spPr>
          <a:xfrm>
            <a:off x="457200" y="0"/>
            <a:ext cx="8229600" cy="1196975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r>
              <a:rPr lang="es-ES" sz="4000" b="1" kern="0" dirty="0">
                <a:solidFill>
                  <a:srgbClr val="D7D03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ＭＳ Ｐゴシック" charset="0"/>
              </a:rPr>
              <a:t>2.- SARCOIDOSIS</a:t>
            </a:r>
            <a:br>
              <a:rPr lang="es-ES" sz="4000" b="1" kern="0" dirty="0">
                <a:solidFill>
                  <a:srgbClr val="D7D03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ＭＳ Ｐゴシック" charset="0"/>
              </a:rPr>
            </a:br>
            <a:r>
              <a:rPr lang="es-ES" sz="2800" b="1" dirty="0">
                <a:solidFill>
                  <a:srgbClr val="D7D03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ＭＳ Ｐゴシック" charset="0"/>
              </a:rPr>
              <a:t>Pruebas complementarias</a:t>
            </a:r>
          </a:p>
        </p:txBody>
      </p:sp>
      <p:pic>
        <p:nvPicPr>
          <p:cNvPr id="51203" name="Picture 4" descr="ANd9GcSfAyv_zOgOFkF9Jim0wuMPvrJF-2IZj73SSJVIDfNw-Jf5e67D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399463" y="0"/>
            <a:ext cx="74453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8 Marcador de contenido"/>
          <p:cNvSpPr>
            <a:spLocks noGrp="1"/>
          </p:cNvSpPr>
          <p:nvPr>
            <p:ph idx="1"/>
          </p:nvPr>
        </p:nvSpPr>
        <p:spPr>
          <a:xfrm>
            <a:off x="323850" y="1484313"/>
            <a:ext cx="5162550" cy="2089150"/>
          </a:xfrm>
        </p:spPr>
        <p:txBody>
          <a:bodyPr/>
          <a:lstStyle/>
          <a:p>
            <a:pPr marL="514350" indent="-514350">
              <a:buFont typeface="+mj-lt"/>
              <a:buAutoNum type="arabicPeriod"/>
              <a:defRPr/>
            </a:pPr>
            <a:r>
              <a:rPr lang="es-ES" sz="2000" b="1" dirty="0" smtClean="0"/>
              <a:t>ECG +/- Holter </a:t>
            </a:r>
            <a:r>
              <a:rPr lang="es-ES" sz="1100" dirty="0" smtClean="0">
                <a:solidFill>
                  <a:srgbClr val="FF0000"/>
                </a:solidFill>
              </a:rPr>
              <a:t>Ann Noninvasive Electrocardiol 2006;11:38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es-ES" sz="2000" b="1" dirty="0" smtClean="0"/>
              <a:t>RX </a:t>
            </a:r>
            <a:r>
              <a:rPr lang="es-ES" sz="1100" dirty="0" err="1" smtClean="0">
                <a:solidFill>
                  <a:srgbClr val="FF0000"/>
                </a:solidFill>
              </a:rPr>
              <a:t>Circulation</a:t>
            </a:r>
            <a:r>
              <a:rPr lang="es-ES" sz="1100" dirty="0" smtClean="0">
                <a:solidFill>
                  <a:srgbClr val="FF0000"/>
                </a:solidFill>
              </a:rPr>
              <a:t> 1978;58:1204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es-ES" sz="2000" b="1" dirty="0" smtClean="0"/>
              <a:t>AS: </a:t>
            </a:r>
            <a:r>
              <a:rPr lang="es-ES" sz="2000" dirty="0" smtClean="0"/>
              <a:t>: BNP = Biomarcador no invasivo para identificar la posible afectación cardiaca en pacientes con FEVI conservada </a:t>
            </a:r>
            <a:r>
              <a:rPr lang="es-ES" sz="1100" dirty="0" smtClean="0">
                <a:solidFill>
                  <a:srgbClr val="FF0000"/>
                </a:solidFill>
              </a:rPr>
              <a:t>Cardiology 2006;107:277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es-ES" sz="2000" b="1" dirty="0" smtClean="0"/>
              <a:t>ECO:</a:t>
            </a:r>
            <a:r>
              <a:rPr lang="es-ES" sz="1100" dirty="0" smtClean="0">
                <a:solidFill>
                  <a:srgbClr val="FF0000"/>
                </a:solidFill>
              </a:rPr>
              <a:t>AHJ 2009;157:9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es-ES" sz="2000" b="1" dirty="0" smtClean="0"/>
              <a:t>RNM: </a:t>
            </a:r>
            <a:r>
              <a:rPr lang="es-ES" sz="1100" dirty="0" smtClean="0">
                <a:solidFill>
                  <a:srgbClr val="FF0000"/>
                </a:solidFill>
              </a:rPr>
              <a:t>Chest 2005:128:1629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es-ES" sz="2000" dirty="0" smtClean="0"/>
              <a:t>CATE: Presiones </a:t>
            </a:r>
            <a:r>
              <a:rPr lang="es-ES" sz="1100" dirty="0" smtClean="0">
                <a:solidFill>
                  <a:srgbClr val="FF0000"/>
                </a:solidFill>
              </a:rPr>
              <a:t>Chest 2010;138:1078 </a:t>
            </a:r>
            <a:r>
              <a:rPr lang="es-ES" sz="2000" dirty="0" smtClean="0"/>
              <a:t>coronarias, </a:t>
            </a:r>
            <a:r>
              <a:rPr lang="es-ES" sz="1100" dirty="0" smtClean="0">
                <a:solidFill>
                  <a:srgbClr val="FF0000"/>
                </a:solidFill>
              </a:rPr>
              <a:t>Cardiovasc Pathol 206;15:222 </a:t>
            </a:r>
            <a:r>
              <a:rPr lang="es-ES" sz="2000" dirty="0" smtClean="0"/>
              <a:t>BEM </a:t>
            </a:r>
            <a:r>
              <a:rPr lang="es-ES" sz="1100" dirty="0" smtClean="0">
                <a:solidFill>
                  <a:srgbClr val="FF0000"/>
                </a:solidFill>
              </a:rPr>
              <a:t>AHJ 2005;150:459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es-ES" sz="2000" dirty="0" smtClean="0"/>
              <a:t>EEF: </a:t>
            </a:r>
            <a:r>
              <a:rPr lang="es-ES" sz="1100" dirty="0" smtClean="0">
                <a:solidFill>
                  <a:srgbClr val="FF0000"/>
                </a:solidFill>
              </a:rPr>
              <a:t>AJC 2005;96:276</a:t>
            </a:r>
          </a:p>
          <a:p>
            <a:pPr>
              <a:buFont typeface="Wingdings" pitchFamily="2" charset="2"/>
              <a:buNone/>
              <a:defRPr/>
            </a:pPr>
            <a:endParaRPr lang="es-ES" sz="2400" dirty="0"/>
          </a:p>
        </p:txBody>
      </p:sp>
      <p:pic>
        <p:nvPicPr>
          <p:cNvPr id="51205" name="Picture 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2400" y="5751513"/>
            <a:ext cx="332105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6" name="Imagen 9" descr="Sarcoidosisfig_large4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81400" y="5084763"/>
            <a:ext cx="1752600" cy="1649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7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321300" y="1416050"/>
            <a:ext cx="3282950" cy="172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8" name="Picture 3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875463" y="1412875"/>
            <a:ext cx="1724025" cy="17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295400"/>
          </a:xfrm>
        </p:spPr>
        <p:txBody>
          <a:bodyPr/>
          <a:lstStyle/>
          <a:p>
            <a:pPr eaLnBrk="1" hangingPunct="1">
              <a:defRPr/>
            </a:pPr>
            <a:r>
              <a:rPr lang="es-ES" sz="4000" b="1" dirty="0" smtClean="0">
                <a:solidFill>
                  <a:srgbClr val="D7D03F"/>
                </a:solidFill>
              </a:rPr>
              <a:t>2.- SARCOIDOSIS</a:t>
            </a:r>
            <a:br>
              <a:rPr lang="es-ES" sz="4000" b="1" dirty="0" smtClean="0">
                <a:solidFill>
                  <a:srgbClr val="D7D03F"/>
                </a:solidFill>
              </a:rPr>
            </a:br>
            <a:r>
              <a:rPr lang="es-ES" sz="2800" b="1" kern="1200" dirty="0" smtClean="0">
                <a:solidFill>
                  <a:srgbClr val="D7D03F"/>
                </a:solidFill>
              </a:rPr>
              <a:t>RNM</a:t>
            </a:r>
            <a:r>
              <a:rPr lang="es-ES" sz="4000" b="1" dirty="0" smtClean="0">
                <a:solidFill>
                  <a:srgbClr val="D7D03F"/>
                </a:solidFill>
              </a:rPr>
              <a:t> </a:t>
            </a:r>
            <a:r>
              <a:rPr lang="es-ES" sz="2000" b="1" dirty="0" smtClean="0">
                <a:solidFill>
                  <a:srgbClr val="D7D03F"/>
                </a:solidFill>
              </a:rPr>
              <a:t>(sensible y específica)</a:t>
            </a:r>
            <a:endParaRPr lang="es-ES" sz="2000" b="1" dirty="0">
              <a:solidFill>
                <a:srgbClr val="D7D03F"/>
              </a:solidFill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5334000"/>
          </a:xfrm>
        </p:spPr>
        <p:txBody>
          <a:bodyPr>
            <a:noAutofit/>
          </a:bodyPr>
          <a:lstStyle/>
          <a:p>
            <a:pPr eaLnBrk="1" hangingPunct="1">
              <a:buFont typeface="Wingdings" pitchFamily="2" charset="2"/>
              <a:buNone/>
              <a:defRPr/>
            </a:pPr>
            <a:r>
              <a:rPr lang="es-ES" sz="1800" dirty="0" smtClean="0"/>
              <a:t>Afectación más frec = Pared libre del VI &gt; TIV &gt; pared libre VD &gt; AD + AI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es-ES" sz="1800" dirty="0" smtClean="0"/>
          </a:p>
          <a:p>
            <a:pPr eaLnBrk="1" hangingPunct="1">
              <a:buFont typeface="Wingdings" pitchFamily="2" charset="2"/>
              <a:buNone/>
              <a:defRPr/>
            </a:pPr>
            <a:endParaRPr lang="es-ES" sz="1800" dirty="0" smtClean="0"/>
          </a:p>
          <a:p>
            <a:pPr eaLnBrk="1" hangingPunct="1">
              <a:buFont typeface="Wingdings" pitchFamily="2" charset="2"/>
              <a:buNone/>
              <a:defRPr/>
            </a:pPr>
            <a:endParaRPr lang="es-ES" sz="1800" dirty="0" smtClean="0"/>
          </a:p>
          <a:p>
            <a:pPr eaLnBrk="1" hangingPunct="1">
              <a:buFont typeface="Wingdings" pitchFamily="2" charset="2"/>
              <a:buNone/>
              <a:defRPr/>
            </a:pPr>
            <a:endParaRPr lang="es-ES" sz="1800" dirty="0" smtClean="0"/>
          </a:p>
          <a:p>
            <a:pPr eaLnBrk="1" hangingPunct="1">
              <a:buFont typeface="Wingdings" pitchFamily="2" charset="2"/>
              <a:buNone/>
              <a:defRPr/>
            </a:pPr>
            <a:endParaRPr lang="es-ES" sz="1800" dirty="0" smtClean="0"/>
          </a:p>
          <a:p>
            <a:pPr eaLnBrk="1" hangingPunct="1">
              <a:buFont typeface="Wingdings" pitchFamily="2" charset="2"/>
              <a:buNone/>
              <a:defRPr/>
            </a:pPr>
            <a:endParaRPr lang="es-ES" sz="1800" dirty="0" smtClean="0"/>
          </a:p>
          <a:p>
            <a:pPr eaLnBrk="1" hangingPunct="1">
              <a:buFont typeface="Wingdings" pitchFamily="2" charset="2"/>
              <a:buNone/>
              <a:defRPr/>
            </a:pPr>
            <a:endParaRPr lang="es-ES" sz="1800" dirty="0" smtClean="0"/>
          </a:p>
          <a:p>
            <a:pPr eaLnBrk="1" hangingPunct="1">
              <a:buFont typeface="Wingdings" pitchFamily="2" charset="2"/>
              <a:buNone/>
              <a:defRPr/>
            </a:pPr>
            <a:endParaRPr lang="es-ES" sz="1800" dirty="0" smtClean="0"/>
          </a:p>
          <a:p>
            <a:pPr eaLnBrk="1" hangingPunct="1">
              <a:buFont typeface="Wingdings" pitchFamily="2" charset="2"/>
              <a:buNone/>
              <a:defRPr/>
            </a:pPr>
            <a:endParaRPr lang="es-ES" sz="1800" dirty="0" smtClean="0"/>
          </a:p>
          <a:p>
            <a:pPr eaLnBrk="1" hangingPunct="1">
              <a:buFont typeface="Wingdings" pitchFamily="2" charset="2"/>
              <a:buNone/>
              <a:defRPr/>
            </a:pPr>
            <a:r>
              <a:rPr lang="es-ES" sz="1700" dirty="0" smtClean="0"/>
              <a:t>Característica tardía = Dilatación ventricular asociada a adelgazamiento de la pared y deterioro de la función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s-ES" sz="1700" dirty="0" smtClean="0"/>
              <a:t>OTRAS:</a:t>
            </a:r>
          </a:p>
          <a:p>
            <a:pPr eaLnBrk="1" hangingPunct="1">
              <a:defRPr/>
            </a:pPr>
            <a:r>
              <a:rPr lang="es-ES" sz="1700" dirty="0" smtClean="0"/>
              <a:t>HTP (afectación parenquimatosa pulmonar fibrosa extensa) e IC Dcha = Cor pulmonale</a:t>
            </a:r>
          </a:p>
          <a:p>
            <a:pPr eaLnBrk="1" hangingPunct="1">
              <a:defRPr/>
            </a:pPr>
            <a:r>
              <a:rPr lang="es-ES" sz="1700" dirty="0" smtClean="0"/>
              <a:t>IMi</a:t>
            </a:r>
            <a:endParaRPr lang="es-ES" sz="1700" dirty="0"/>
          </a:p>
        </p:txBody>
      </p:sp>
      <p:pic>
        <p:nvPicPr>
          <p:cNvPr id="52227" name="Picture 4" descr="ANd9GcSfAyv_zOgOFkF9Jim0wuMPvrJF-2IZj73SSJVIDfNw-Jf5e67D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291513" y="0"/>
            <a:ext cx="852487" cy="148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6 CuadroTexto"/>
          <p:cNvSpPr txBox="1"/>
          <p:nvPr/>
        </p:nvSpPr>
        <p:spPr>
          <a:xfrm>
            <a:off x="3563938" y="5949950"/>
            <a:ext cx="5256212" cy="492125"/>
          </a:xfrm>
          <a:prstGeom prst="rect">
            <a:avLst/>
          </a:prstGeom>
          <a:noFill/>
          <a:ln w="28575" cmpd="sng">
            <a:solidFill>
              <a:srgbClr val="FFFF00"/>
            </a:solidFill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s-ES" dirty="0"/>
              <a:t>UTILIDAD para Dx precoz y seguimiento + </a:t>
            </a:r>
            <a:r>
              <a:rPr lang="es-ES" dirty="0" err="1"/>
              <a:t>Px</a:t>
            </a:r>
            <a:r>
              <a:rPr lang="es-ES" dirty="0"/>
              <a:t>!!!! </a:t>
            </a:r>
            <a:r>
              <a:rPr lang="es-ES" sz="800" kern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ＭＳ Ｐゴシック" charset="0"/>
              </a:rPr>
              <a:t>Circulation</a:t>
            </a:r>
            <a:r>
              <a:rPr lang="es-ES" sz="800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ＭＳ Ｐゴシック" charset="0"/>
              </a:rPr>
              <a:t> 2009;120:1969</a:t>
            </a:r>
          </a:p>
        </p:txBody>
      </p:sp>
      <p:sp>
        <p:nvSpPr>
          <p:cNvPr id="9" name="2 Marcador de contenido"/>
          <p:cNvSpPr txBox="1">
            <a:spLocks/>
          </p:cNvSpPr>
          <p:nvPr/>
        </p:nvSpPr>
        <p:spPr bwMode="auto">
          <a:xfrm>
            <a:off x="685800" y="2133600"/>
            <a:ext cx="6781800" cy="2362200"/>
          </a:xfrm>
          <a:prstGeom prst="rect">
            <a:avLst/>
          </a:prstGeom>
          <a:noFill/>
          <a:ln w="28575" cmpd="sng">
            <a:solidFill>
              <a:srgbClr val="FFFF00"/>
            </a:solidFill>
          </a:ln>
          <a:effectLst/>
          <a:extLst/>
        </p:spPr>
        <p:txBody>
          <a:bodyPr>
            <a:normAutofit fontScale="70000" lnSpcReduction="20000"/>
          </a:bodyPr>
          <a:lstStyle/>
          <a:p>
            <a:pPr marL="342900" indent="-342900">
              <a:spcBef>
                <a:spcPct val="20000"/>
              </a:spcBef>
              <a:buClr>
                <a:schemeClr val="hlink"/>
              </a:buClr>
              <a:defRPr/>
            </a:pPr>
            <a:r>
              <a:rPr lang="es-ES" sz="2400" kern="0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ＭＳ Ｐゴシック" charset="0"/>
              </a:rPr>
              <a:t>Presentación tipica </a:t>
            </a:r>
            <a:r>
              <a:rPr lang="es-ES" sz="1143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ＭＳ Ｐゴシック" charset="0"/>
              </a:rPr>
              <a:t>AJR 2005;185:110</a:t>
            </a:r>
            <a:r>
              <a:rPr lang="es-ES" sz="2400" kern="0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ＭＳ Ｐゴシック" charset="0"/>
              </a:rPr>
              <a:t>:</a:t>
            </a:r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Blip>
                <a:blip r:embed="rId3"/>
              </a:buBlip>
              <a:defRPr/>
            </a:pPr>
            <a:r>
              <a:rPr lang="es-ES" sz="2400" kern="0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ＭＳ Ｐゴシック" charset="0"/>
              </a:rPr>
              <a:t>Engrosamiento parietal de grado variable</a:t>
            </a:r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Blip>
                <a:blip r:embed="rId3"/>
              </a:buBlip>
              <a:defRPr/>
            </a:pPr>
            <a:r>
              <a:rPr lang="es-ES" sz="2400" kern="0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ＭＳ Ｐゴシック" charset="0"/>
              </a:rPr>
              <a:t>Alteración de la contracción que no sigue patrón coronario.</a:t>
            </a:r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Blip>
                <a:blip r:embed="rId3"/>
              </a:buBlip>
              <a:defRPr/>
            </a:pPr>
            <a:r>
              <a:rPr lang="es-ES" sz="2400" kern="0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ＭＳ Ｐゴシック" charset="0"/>
              </a:rPr>
              <a:t>Disfunción diastólica y sistólica </a:t>
            </a:r>
            <a:r>
              <a:rPr lang="es-ES" sz="1100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ＭＳ Ｐゴシック" charset="0"/>
              </a:rPr>
              <a:t>J Intern Med 2002;252:465</a:t>
            </a:r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Blip>
                <a:blip r:embed="rId3"/>
              </a:buBlip>
              <a:defRPr/>
            </a:pPr>
            <a:r>
              <a:rPr lang="es-ES" sz="2400" kern="0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ＭＳ Ｐゴシック" charset="0"/>
              </a:rPr>
              <a:t>Alteraciones SE T2: Hiperintensidad de señal intramiocárdica de morfología nodular con/sin hipointensidad central. Enfermedad activa = Edema o Inflamación</a:t>
            </a:r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  <a:buFontTx/>
              <a:buBlip>
                <a:blip r:embed="rId3"/>
              </a:buBlip>
              <a:defRPr/>
            </a:pPr>
            <a:r>
              <a:rPr lang="es-ES" sz="2400" kern="0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ＭＳ Ｐゴシック" charset="0"/>
              </a:rPr>
              <a:t>Hiperrealce: Diferentes patrones </a:t>
            </a:r>
            <a:r>
              <a:rPr lang="es-ES" sz="1143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ＭＳ Ｐゴシック" charset="0"/>
              </a:rPr>
              <a:t>Chest 2002;122:1895</a:t>
            </a:r>
            <a:r>
              <a:rPr lang="es-ES" sz="2400" kern="0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ＭＳ Ｐゴシック" charset="0"/>
              </a:rPr>
              <a:t>. Disminuye con corticoides </a:t>
            </a:r>
            <a:r>
              <a:rPr lang="es-ES" sz="1100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ＭＳ Ｐゴシック" charset="0"/>
              </a:rPr>
              <a:t>Am J Med 2001;110:520.</a:t>
            </a:r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None/>
              <a:defRPr/>
            </a:pPr>
            <a:endParaRPr lang="es-ES" sz="3200" kern="0" dirty="0">
              <a:effectLst>
                <a:outerShdw blurRad="38100" dist="38100" dir="2700000" algn="tl">
                  <a:srgbClr val="000000"/>
                </a:outerShdw>
              </a:effectLst>
              <a:latin typeface="+mn-lt"/>
              <a:ea typeface="+mn-ea"/>
              <a:cs typeface="ＭＳ Ｐゴシック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484313"/>
            <a:ext cx="8229600" cy="2782887"/>
          </a:xfrm>
        </p:spPr>
        <p:txBody>
          <a:bodyPr>
            <a:normAutofit/>
          </a:bodyPr>
          <a:lstStyle/>
          <a:p>
            <a:pPr eaLnBrk="1" hangingPunct="1">
              <a:buFont typeface="Wingdings" pitchFamily="2" charset="2"/>
              <a:buNone/>
              <a:defRPr/>
            </a:pPr>
            <a:r>
              <a:rPr lang="es-ES" sz="2000" dirty="0" smtClean="0"/>
              <a:t>Patrones regionales = CICATRIZ POSTINFLAMATORIA = Aneurismas del VI con afectación extensa transmural de la pared libre</a:t>
            </a:r>
          </a:p>
          <a:p>
            <a:pPr eaLnBrk="1" hangingPunct="1">
              <a:defRPr/>
            </a:pPr>
            <a:r>
              <a:rPr lang="es-ES" sz="2000" dirty="0" smtClean="0"/>
              <a:t>Lo más frec = Parte media de la pared </a:t>
            </a:r>
            <a:r>
              <a:rPr lang="es-ES" sz="800" dirty="0" smtClean="0">
                <a:solidFill>
                  <a:srgbClr val="FF0000"/>
                </a:solidFill>
              </a:rPr>
              <a:t>NEJM 1997;336:1860</a:t>
            </a:r>
          </a:p>
          <a:p>
            <a:pPr eaLnBrk="1" hangingPunct="1">
              <a:defRPr/>
            </a:pPr>
            <a:r>
              <a:rPr lang="es-ES" sz="2000" dirty="0" smtClean="0"/>
              <a:t>A veces afectación muscular papilar y subendocárdica - disfunción valvular </a:t>
            </a:r>
            <a:r>
              <a:rPr lang="es-ES" sz="800" dirty="0" smtClean="0">
                <a:solidFill>
                  <a:srgbClr val="FF0000"/>
                </a:solidFill>
              </a:rPr>
              <a:t>JACC 2003;41:322</a:t>
            </a:r>
            <a:endParaRPr lang="es-ES" sz="800" dirty="0">
              <a:solidFill>
                <a:srgbClr val="FF0000"/>
              </a:solidFill>
            </a:endParaRPr>
          </a:p>
        </p:txBody>
      </p:sp>
      <p:sp>
        <p:nvSpPr>
          <p:cNvPr id="5" name="1 Título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295400"/>
          </a:xfrm>
        </p:spPr>
        <p:txBody>
          <a:bodyPr/>
          <a:lstStyle/>
          <a:p>
            <a:pPr eaLnBrk="1" hangingPunct="1">
              <a:defRPr/>
            </a:pPr>
            <a:r>
              <a:rPr lang="es-ES" sz="4000" b="1" dirty="0" smtClean="0">
                <a:solidFill>
                  <a:srgbClr val="D7D03F"/>
                </a:solidFill>
              </a:rPr>
              <a:t>2.- SARCOIDOSIS</a:t>
            </a:r>
            <a:br>
              <a:rPr lang="es-ES" sz="4000" b="1" dirty="0" smtClean="0">
                <a:solidFill>
                  <a:srgbClr val="D7D03F"/>
                </a:solidFill>
              </a:rPr>
            </a:br>
            <a:r>
              <a:rPr lang="es-ES" sz="2800" b="1" dirty="0" smtClean="0">
                <a:solidFill>
                  <a:srgbClr val="D7D03F"/>
                </a:solidFill>
              </a:rPr>
              <a:t>RNM</a:t>
            </a:r>
            <a:r>
              <a:rPr lang="es-ES" sz="4000" b="1" dirty="0" smtClean="0">
                <a:solidFill>
                  <a:srgbClr val="D7D03F"/>
                </a:solidFill>
              </a:rPr>
              <a:t> </a:t>
            </a:r>
            <a:r>
              <a:rPr lang="es-ES" sz="2000" b="1" dirty="0" smtClean="0">
                <a:solidFill>
                  <a:srgbClr val="D7D03F"/>
                </a:solidFill>
              </a:rPr>
              <a:t>(sensible y específica)</a:t>
            </a:r>
            <a:endParaRPr lang="es-ES" sz="2000" b="1" dirty="0">
              <a:solidFill>
                <a:srgbClr val="D7D03F"/>
              </a:solidFill>
            </a:endParaRPr>
          </a:p>
        </p:txBody>
      </p:sp>
      <p:sp>
        <p:nvSpPr>
          <p:cNvPr id="6" name="2 Marcador de contenido"/>
          <p:cNvSpPr txBox="1">
            <a:spLocks/>
          </p:cNvSpPr>
          <p:nvPr/>
        </p:nvSpPr>
        <p:spPr bwMode="auto">
          <a:xfrm>
            <a:off x="827088" y="3284538"/>
            <a:ext cx="7416800" cy="1223962"/>
          </a:xfrm>
          <a:prstGeom prst="rect">
            <a:avLst/>
          </a:prstGeom>
          <a:noFill/>
          <a:ln w="19050" cmpd="sng">
            <a:solidFill>
              <a:srgbClr val="E30BAA"/>
            </a:solidFill>
          </a:ln>
          <a:effectLst/>
          <a:extLst/>
        </p:spPr>
        <p:txBody>
          <a:bodyPr>
            <a:normAutofit/>
          </a:bodyPr>
          <a:lstStyle/>
          <a:p>
            <a:pPr marL="342900" indent="-34290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None/>
              <a:defRPr/>
            </a:pPr>
            <a:r>
              <a:rPr lang="es-ES" sz="1400" kern="0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ＭＳ Ｐゴシック" charset="0"/>
              </a:rPr>
              <a:t>3 patrones diferentes:</a:t>
            </a:r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Blip>
                <a:blip r:embed="rId2"/>
              </a:buBlip>
              <a:defRPr/>
            </a:pPr>
            <a:r>
              <a:rPr lang="es-ES" sz="1400" kern="0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ＭＳ Ｐゴシック" charset="0"/>
              </a:rPr>
              <a:t>Nodular</a:t>
            </a:r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Blip>
                <a:blip r:embed="rId2"/>
              </a:buBlip>
              <a:defRPr/>
            </a:pPr>
            <a:r>
              <a:rPr lang="es-ES" sz="1400" kern="0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ＭＳ Ｐゴシック" charset="0"/>
              </a:rPr>
              <a:t>Aumento focal de la señal en imágenes potenciadas en T1 con gadolinio</a:t>
            </a:r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Blip>
                <a:blip r:embed="rId2"/>
              </a:buBlip>
              <a:defRPr/>
            </a:pPr>
            <a:r>
              <a:rPr lang="es-ES" sz="1400" kern="0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ＭＳ Ｐゴシック" charset="0"/>
              </a:rPr>
              <a:t>Aumento focal de la señal en imágenes potenciadas en T2 sin captación de gadolinio</a:t>
            </a:r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Blip>
                <a:blip r:embed="rId2"/>
              </a:buBlip>
              <a:defRPr/>
            </a:pPr>
            <a:endParaRPr lang="es-ES" sz="3200" b="1" kern="0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n-lt"/>
              <a:ea typeface="+mn-ea"/>
              <a:cs typeface="ＭＳ Ｐゴシック" charset="0"/>
            </a:endParaRPr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Blip>
                <a:blip r:embed="rId2"/>
              </a:buBlip>
              <a:defRPr/>
            </a:pPr>
            <a:endParaRPr lang="es-ES" sz="3200" b="1" kern="0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n-lt"/>
              <a:ea typeface="+mn-ea"/>
              <a:cs typeface="ＭＳ Ｐゴシック" charset="0"/>
            </a:endParaRPr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Blip>
                <a:blip r:embed="rId2"/>
              </a:buBlip>
              <a:defRPr/>
            </a:pPr>
            <a:endParaRPr lang="es-ES" sz="3200" b="1" kern="0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n-lt"/>
              <a:ea typeface="+mn-ea"/>
              <a:cs typeface="ＭＳ Ｐゴシック" charset="0"/>
            </a:endParaRPr>
          </a:p>
        </p:txBody>
      </p:sp>
      <p:pic>
        <p:nvPicPr>
          <p:cNvPr id="53252" name="Picture 4" descr="ANd9GcSfAyv_zOgOFkF9Jim0wuMPvrJF-2IZj73SSJVIDfNw-Jf5e67D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291513" y="0"/>
            <a:ext cx="852487" cy="148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253" name="11 CuadroTexto"/>
          <p:cNvSpPr txBox="1">
            <a:spLocks noChangeArrowheads="1"/>
          </p:cNvSpPr>
          <p:nvPr/>
        </p:nvSpPr>
        <p:spPr bwMode="auto">
          <a:xfrm>
            <a:off x="6011863" y="5067300"/>
            <a:ext cx="2881312" cy="1169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sz="1400"/>
              <a:t>Secuencia de gradiente con contraste (RT)- eje corto:</a:t>
            </a:r>
          </a:p>
          <a:p>
            <a:r>
              <a:rPr lang="es-ES" sz="1400"/>
              <a:t>B.- Cara posterolateral</a:t>
            </a:r>
          </a:p>
          <a:p>
            <a:r>
              <a:rPr lang="es-ES" sz="1400"/>
              <a:t>C.- Cara posterior medio apical</a:t>
            </a:r>
          </a:p>
          <a:p>
            <a:r>
              <a:rPr lang="es-ES" sz="1400"/>
              <a:t>D.- Cara lateral apical</a:t>
            </a:r>
          </a:p>
        </p:txBody>
      </p:sp>
      <p:grpSp>
        <p:nvGrpSpPr>
          <p:cNvPr id="53254" name="12 Grupo"/>
          <p:cNvGrpSpPr>
            <a:grpSpLocks/>
          </p:cNvGrpSpPr>
          <p:nvPr/>
        </p:nvGrpSpPr>
        <p:grpSpPr bwMode="auto">
          <a:xfrm>
            <a:off x="133350" y="4652963"/>
            <a:ext cx="5878513" cy="2133600"/>
            <a:chOff x="61156" y="4725144"/>
            <a:chExt cx="5878996" cy="2132856"/>
          </a:xfrm>
        </p:grpSpPr>
        <p:grpSp>
          <p:nvGrpSpPr>
            <p:cNvPr id="53255" name="10 Grupo"/>
            <p:cNvGrpSpPr>
              <a:grpSpLocks/>
            </p:cNvGrpSpPr>
            <p:nvPr/>
          </p:nvGrpSpPr>
          <p:grpSpPr bwMode="auto">
            <a:xfrm>
              <a:off x="61156" y="4725144"/>
              <a:ext cx="5878996" cy="2132856"/>
              <a:chOff x="59673" y="4797152"/>
              <a:chExt cx="5736463" cy="1800200"/>
            </a:xfrm>
          </p:grpSpPr>
          <p:pic>
            <p:nvPicPr>
              <p:cNvPr id="53257" name="Picture 2"/>
              <p:cNvPicPr>
                <a:picLocks noChangeAspect="1" noChangeArrowheads="1"/>
              </p:cNvPicPr>
              <p:nvPr/>
            </p:nvPicPr>
            <p:blipFill>
              <a:blip r:embed="rId4"/>
              <a:srcRect l="6680" t="48610" r="3886" b="4140"/>
              <a:stretch>
                <a:fillRect/>
              </a:stretch>
            </p:blipFill>
            <p:spPr bwMode="auto">
              <a:xfrm>
                <a:off x="1911528" y="4797152"/>
                <a:ext cx="3884608" cy="18002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53258" name="Picture 2"/>
              <p:cNvPicPr>
                <a:picLocks noChangeAspect="1" noChangeArrowheads="1"/>
              </p:cNvPicPr>
              <p:nvPr/>
            </p:nvPicPr>
            <p:blipFill>
              <a:blip r:embed="rId4"/>
              <a:srcRect l="48909" t="3308" r="6375" b="49971"/>
              <a:stretch>
                <a:fillRect/>
              </a:stretch>
            </p:blipFill>
            <p:spPr bwMode="auto">
              <a:xfrm>
                <a:off x="59673" y="4817287"/>
                <a:ext cx="1942304" cy="17800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8" name="7 Rectángulo"/>
            <p:cNvSpPr/>
            <p:nvPr/>
          </p:nvSpPr>
          <p:spPr>
            <a:xfrm>
              <a:off x="80208" y="6642175"/>
              <a:ext cx="1827363" cy="21582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800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n-lt"/>
                  <a:ea typeface="+mn-ea"/>
                  <a:cs typeface="ＭＳ Ｐゴシック" charset="0"/>
                </a:rPr>
                <a:t>Rev </a:t>
              </a:r>
              <a:r>
                <a:rPr lang="en-US" sz="800" dirty="0" err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n-lt"/>
                  <a:ea typeface="+mn-ea"/>
                  <a:cs typeface="ＭＳ Ｐゴシック" charset="0"/>
                </a:rPr>
                <a:t>Esp</a:t>
              </a:r>
              <a:r>
                <a:rPr lang="en-US" sz="800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n-lt"/>
                  <a:ea typeface="+mn-ea"/>
                  <a:cs typeface="ＭＳ Ｐゴシック" charset="0"/>
                </a:rPr>
                <a:t> </a:t>
              </a:r>
              <a:r>
                <a:rPr lang="en-US" sz="800" dirty="0" err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n-lt"/>
                  <a:ea typeface="+mn-ea"/>
                  <a:cs typeface="ＭＳ Ｐゴシック" charset="0"/>
                </a:rPr>
                <a:t>Cardiol</a:t>
              </a:r>
              <a:r>
                <a:rPr lang="en-US" sz="800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n-lt"/>
                  <a:ea typeface="+mn-ea"/>
                  <a:cs typeface="ＭＳ Ｐゴシック" charset="0"/>
                </a:rPr>
                <a:t>. 2008;61(7):779-86</a:t>
              </a:r>
              <a:endParaRPr lang="es-ES" sz="8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ＭＳ Ｐゴシック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67175" y="1484313"/>
            <a:ext cx="2814638" cy="508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74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9388" y="2870200"/>
            <a:ext cx="3538537" cy="372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75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3850" y="1484313"/>
            <a:ext cx="3213100" cy="1225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1 Título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295400"/>
          </a:xfrm>
        </p:spPr>
        <p:txBody>
          <a:bodyPr/>
          <a:lstStyle/>
          <a:p>
            <a:pPr eaLnBrk="1" hangingPunct="1">
              <a:defRPr/>
            </a:pPr>
            <a:r>
              <a:rPr lang="es-ES" sz="4000" b="1" dirty="0" smtClean="0">
                <a:solidFill>
                  <a:srgbClr val="D7D03F"/>
                </a:solidFill>
              </a:rPr>
              <a:t>2.- SARCOIDOSIS</a:t>
            </a:r>
            <a:br>
              <a:rPr lang="es-ES" sz="4000" b="1" dirty="0" smtClean="0">
                <a:solidFill>
                  <a:srgbClr val="D7D03F"/>
                </a:solidFill>
              </a:rPr>
            </a:br>
            <a:r>
              <a:rPr lang="es-ES" sz="2800" b="1" dirty="0" smtClean="0">
                <a:solidFill>
                  <a:srgbClr val="D7D03F"/>
                </a:solidFill>
              </a:rPr>
              <a:t>RNM</a:t>
            </a:r>
            <a:r>
              <a:rPr lang="es-ES" sz="4000" b="1" dirty="0" smtClean="0">
                <a:solidFill>
                  <a:srgbClr val="D7D03F"/>
                </a:solidFill>
              </a:rPr>
              <a:t> </a:t>
            </a:r>
            <a:r>
              <a:rPr lang="es-ES" sz="2000" b="1" dirty="0" smtClean="0">
                <a:solidFill>
                  <a:srgbClr val="D7D03F"/>
                </a:solidFill>
              </a:rPr>
              <a:t>(sensible y específica)</a:t>
            </a:r>
            <a:endParaRPr lang="es-ES" sz="2000" b="1" dirty="0">
              <a:solidFill>
                <a:srgbClr val="D7D03F"/>
              </a:solidFill>
            </a:endParaRPr>
          </a:p>
        </p:txBody>
      </p:sp>
      <p:pic>
        <p:nvPicPr>
          <p:cNvPr id="54277" name="Picture 4" descr="ANd9GcSfAyv_zOgOFkF9Jim0wuMPvrJF-2IZj73SSJVIDfNw-Jf5e67D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291513" y="0"/>
            <a:ext cx="852487" cy="148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4278" name="11 Grupo"/>
          <p:cNvGrpSpPr>
            <a:grpSpLocks/>
          </p:cNvGrpSpPr>
          <p:nvPr/>
        </p:nvGrpSpPr>
        <p:grpSpPr bwMode="auto">
          <a:xfrm>
            <a:off x="7235825" y="1989138"/>
            <a:ext cx="1706563" cy="4464050"/>
            <a:chOff x="6156176" y="1484784"/>
            <a:chExt cx="1705388" cy="4464496"/>
          </a:xfrm>
        </p:grpSpPr>
        <p:pic>
          <p:nvPicPr>
            <p:cNvPr id="54280" name="Picture 2" descr="C:\Documents and Settings\Uxua\Escritorio\RESIDENCIA TODA\PENDIENTE\MADRID\MCR REVISION\S1.jpg"/>
            <p:cNvPicPr>
              <a:picLocks noChangeAspect="1" noChangeArrowheads="1"/>
            </p:cNvPicPr>
            <p:nvPr/>
          </p:nvPicPr>
          <p:blipFill>
            <a:blip r:embed="rId6"/>
            <a:srcRect r="71904"/>
            <a:stretch>
              <a:fillRect/>
            </a:stretch>
          </p:blipFill>
          <p:spPr bwMode="auto">
            <a:xfrm>
              <a:off x="6156176" y="1484784"/>
              <a:ext cx="1672770" cy="17535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4281" name="Picture 2" descr="C:\Documents and Settings\Uxua\Escritorio\RESIDENCIA TODA\PENDIENTE\MADRID\MCR REVISION\S1.jpg"/>
            <p:cNvPicPr>
              <a:picLocks noChangeAspect="1" noChangeArrowheads="1"/>
            </p:cNvPicPr>
            <p:nvPr/>
          </p:nvPicPr>
          <p:blipFill>
            <a:blip r:embed="rId6"/>
            <a:srcRect l="28757" r="37128"/>
            <a:stretch>
              <a:fillRect/>
            </a:stretch>
          </p:blipFill>
          <p:spPr bwMode="auto">
            <a:xfrm>
              <a:off x="6163983" y="3212976"/>
              <a:ext cx="1697581" cy="14655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4282" name="Picture 2" descr="C:\Documents and Settings\Uxua\Escritorio\RESIDENCIA TODA\PENDIENTE\MADRID\MCR REVISION\S1.jpg"/>
            <p:cNvPicPr>
              <a:picLocks noChangeAspect="1" noChangeArrowheads="1"/>
            </p:cNvPicPr>
            <p:nvPr/>
          </p:nvPicPr>
          <p:blipFill>
            <a:blip r:embed="rId6"/>
            <a:srcRect l="61752"/>
            <a:stretch>
              <a:fillRect/>
            </a:stretch>
          </p:blipFill>
          <p:spPr bwMode="auto">
            <a:xfrm>
              <a:off x="6156176" y="4653136"/>
              <a:ext cx="1683159" cy="1296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54279" name="12 CuadroTexto"/>
          <p:cNvSpPr txBox="1">
            <a:spLocks noChangeArrowheads="1"/>
          </p:cNvSpPr>
          <p:nvPr/>
        </p:nvSpPr>
        <p:spPr bwMode="auto">
          <a:xfrm>
            <a:off x="7654925" y="6535738"/>
            <a:ext cx="1454150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ES" sz="1200">
                <a:solidFill>
                  <a:srgbClr val="FF0000"/>
                </a:solidFill>
              </a:rPr>
              <a:t>EHJ 2005;26:1461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s-ES" sz="4000" b="1" dirty="0" smtClean="0">
                <a:solidFill>
                  <a:srgbClr val="D7D03F"/>
                </a:solidFill>
              </a:rPr>
              <a:t>2- SARCOIDOSIS</a:t>
            </a:r>
            <a:br>
              <a:rPr lang="es-ES" sz="4000" b="1" dirty="0" smtClean="0">
                <a:solidFill>
                  <a:srgbClr val="D7D03F"/>
                </a:solidFill>
              </a:rPr>
            </a:br>
            <a:r>
              <a:rPr lang="es-ES" sz="2800" b="1" kern="1200" dirty="0" smtClean="0">
                <a:solidFill>
                  <a:srgbClr val="D7D03F"/>
                </a:solidFill>
              </a:rPr>
              <a:t>Tratamiento</a:t>
            </a:r>
            <a:endParaRPr lang="es-ES" sz="2800" b="1" kern="1200" dirty="0">
              <a:solidFill>
                <a:srgbClr val="D7D03F"/>
              </a:solidFill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762500"/>
          </a:xfrm>
        </p:spPr>
        <p:txBody>
          <a:bodyPr>
            <a:normAutofit fontScale="62500" lnSpcReduction="20000"/>
          </a:bodyPr>
          <a:lstStyle/>
          <a:p>
            <a:pPr marL="514350" indent="-514350" eaLnBrk="1" hangingPunct="1">
              <a:buFont typeface="+mj-lt"/>
              <a:buAutoNum type="arabicPeriod"/>
              <a:defRPr/>
            </a:pPr>
            <a:r>
              <a:rPr lang="es-ES" dirty="0" smtClean="0"/>
              <a:t>INMUNOSUPRESIÓN:</a:t>
            </a:r>
          </a:p>
          <a:p>
            <a:pPr marL="514350" indent="-514350" eaLnBrk="1" hangingPunct="1">
              <a:buFont typeface="+mj-lt"/>
              <a:buAutoNum type="arabicPeriod"/>
              <a:defRPr/>
            </a:pPr>
            <a:endParaRPr lang="es-ES" dirty="0" smtClean="0"/>
          </a:p>
          <a:p>
            <a:pPr marL="514350" indent="-514350" eaLnBrk="1" hangingPunct="1">
              <a:buFont typeface="+mj-lt"/>
              <a:buAutoNum type="arabicPeriod"/>
              <a:defRPr/>
            </a:pPr>
            <a:endParaRPr lang="es-ES" dirty="0" smtClean="0"/>
          </a:p>
          <a:p>
            <a:pPr marL="514350" indent="-514350" eaLnBrk="1" hangingPunct="1">
              <a:buFont typeface="+mj-lt"/>
              <a:buAutoNum type="arabicPeriod"/>
              <a:defRPr/>
            </a:pPr>
            <a:endParaRPr lang="es-ES" dirty="0" smtClean="0"/>
          </a:p>
          <a:p>
            <a:pPr marL="514350" indent="-514350" eaLnBrk="1" hangingPunct="1">
              <a:buFont typeface="+mj-lt"/>
              <a:buAutoNum type="arabicPeriod"/>
              <a:defRPr/>
            </a:pPr>
            <a:endParaRPr lang="es-ES" dirty="0" smtClean="0"/>
          </a:p>
          <a:p>
            <a:pPr marL="514350" indent="-514350" eaLnBrk="1" hangingPunct="1">
              <a:buFont typeface="+mj-lt"/>
              <a:buAutoNum type="arabicPeriod"/>
              <a:defRPr/>
            </a:pPr>
            <a:r>
              <a:rPr lang="es-ES" dirty="0" smtClean="0"/>
              <a:t>ARRITMIAS: MCP (BAV); DAI </a:t>
            </a:r>
            <a:r>
              <a:rPr lang="es-ES" sz="1280" kern="1200" dirty="0" smtClean="0">
                <a:solidFill>
                  <a:srgbClr val="FF0000"/>
                </a:solidFill>
              </a:rPr>
              <a:t>JACC 2008;51:e1 </a:t>
            </a:r>
            <a:r>
              <a:rPr lang="es-ES" dirty="0" smtClean="0"/>
              <a:t>(TV, no suelen responder a antiarritmicos!); Ablación </a:t>
            </a:r>
            <a:r>
              <a:rPr lang="es-ES" sz="1280" kern="1200" dirty="0" smtClean="0">
                <a:solidFill>
                  <a:srgbClr val="FF0000"/>
                </a:solidFill>
              </a:rPr>
              <a:t>Heart Rhithm 2009;6:189</a:t>
            </a:r>
          </a:p>
          <a:p>
            <a:pPr marL="514350" indent="-514350" eaLnBrk="1" hangingPunct="1">
              <a:buFont typeface="+mj-lt"/>
              <a:buAutoNum type="arabicPeriod"/>
              <a:defRPr/>
            </a:pPr>
            <a:endParaRPr lang="es-ES" dirty="0" smtClean="0"/>
          </a:p>
          <a:p>
            <a:pPr marL="514350" indent="-514350" eaLnBrk="1" hangingPunct="1">
              <a:buFont typeface="+mj-lt"/>
              <a:buAutoNum type="arabicPeriod"/>
              <a:defRPr/>
            </a:pPr>
            <a:r>
              <a:rPr lang="es-ES" dirty="0" smtClean="0"/>
              <a:t>TRANSPLANTE cardiaco+/-pulmonar si enfermedad terminal (puede recidivar) </a:t>
            </a:r>
            <a:r>
              <a:rPr lang="es-ES" sz="1280" kern="1200" dirty="0" smtClean="0">
                <a:solidFill>
                  <a:srgbClr val="FF0000"/>
                </a:solidFill>
              </a:rPr>
              <a:t>J Heart Lung Transplant 2007;26:714</a:t>
            </a:r>
          </a:p>
          <a:p>
            <a:pPr marL="514350" indent="-514350" eaLnBrk="1" hangingPunct="1">
              <a:buFont typeface="Wingdings" pitchFamily="2" charset="2"/>
              <a:buNone/>
              <a:defRPr/>
            </a:pPr>
            <a:r>
              <a:rPr lang="es-ES" dirty="0" smtClean="0"/>
              <a:t> </a:t>
            </a:r>
          </a:p>
          <a:p>
            <a:pPr marL="514350" indent="-514350" eaLnBrk="1" hangingPunct="1">
              <a:buFont typeface="+mj-lt"/>
              <a:buAutoNum type="arabicPeriod"/>
              <a:defRPr/>
            </a:pPr>
            <a:endParaRPr lang="es-ES" dirty="0" smtClean="0"/>
          </a:p>
          <a:p>
            <a:pPr marL="514350" indent="-514350" eaLnBrk="1" hangingPunct="1">
              <a:buFont typeface="+mj-lt"/>
              <a:buAutoNum type="arabicPeriod"/>
              <a:defRPr/>
            </a:pPr>
            <a:endParaRPr lang="es-ES" dirty="0" smtClean="0"/>
          </a:p>
          <a:p>
            <a:pPr marL="514350" indent="-514350" eaLnBrk="1" hangingPunct="1">
              <a:buFont typeface="Wingdings" pitchFamily="2" charset="2"/>
              <a:buNone/>
              <a:defRPr/>
            </a:pPr>
            <a:r>
              <a:rPr lang="es-ES" dirty="0" smtClean="0"/>
              <a:t>MAL PRONÓSTICO: Afectación cardiaca (no la enfermedad pulmonar aislada) – MS (DAI) o IC (la primera causa de muerte)</a:t>
            </a:r>
            <a:endParaRPr lang="es-ES" dirty="0"/>
          </a:p>
        </p:txBody>
      </p:sp>
      <p:sp>
        <p:nvSpPr>
          <p:cNvPr id="4" name="Rectángulo 3"/>
          <p:cNvSpPr/>
          <p:nvPr/>
        </p:nvSpPr>
        <p:spPr>
          <a:xfrm>
            <a:off x="533400" y="1828800"/>
            <a:ext cx="8610600" cy="92392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s-ES" dirty="0"/>
              <a:t>         - Corticoides  en  etapa inflamatoria aguda precoz  </a:t>
            </a:r>
            <a:r>
              <a:rPr lang="es-ES" sz="8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ＭＳ Ｐゴシック" charset="0"/>
              </a:rPr>
              <a:t>Am J </a:t>
            </a:r>
            <a:r>
              <a:rPr lang="es-ES" sz="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ＭＳ Ｐゴシック" charset="0"/>
              </a:rPr>
              <a:t>Cardiol</a:t>
            </a:r>
            <a:r>
              <a:rPr lang="es-ES" sz="8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ＭＳ Ｐゴシック" charset="0"/>
              </a:rPr>
              <a:t>. 2001;88:1006-10.</a:t>
            </a:r>
          </a:p>
          <a:p>
            <a:pPr marL="514350" indent="-514350">
              <a:defRPr/>
            </a:pPr>
            <a:r>
              <a:rPr lang="es-ES" dirty="0"/>
              <a:t>         - Si refractario a esteroides: Ac monoclonales FNT</a:t>
            </a:r>
          </a:p>
          <a:p>
            <a:pPr marL="514350" indent="-514350">
              <a:defRPr/>
            </a:pPr>
            <a:r>
              <a:rPr lang="es-ES" dirty="0"/>
              <a:t>         - Otros: hidroxicloroquina, MTX, ciclofosfamida</a:t>
            </a:r>
            <a:endParaRPr lang="es-ES_tradnl" dirty="0"/>
          </a:p>
        </p:txBody>
      </p:sp>
      <p:pic>
        <p:nvPicPr>
          <p:cNvPr id="55300" name="Picture 4" descr="ANd9GcSfAyv_zOgOFkF9Jim0wuMPvrJF-2IZj73SSJVIDfNw-Jf5e67D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291513" y="0"/>
            <a:ext cx="852487" cy="148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301" name="Picture 2" descr="http://www.heartfailurematters.org/PublishingImages/shortnessofbreath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235825" y="5589588"/>
            <a:ext cx="1003300" cy="98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0" y="0"/>
            <a:ext cx="8610600" cy="1125538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s-ES" sz="4000" b="1" dirty="0" smtClean="0">
                <a:solidFill>
                  <a:srgbClr val="D7D03F"/>
                </a:solidFill>
              </a:rPr>
              <a:t>3.- ENF ENDOMIOCÁRDICA</a:t>
            </a:r>
            <a:br>
              <a:rPr lang="es-ES" sz="4000" b="1" dirty="0" smtClean="0">
                <a:solidFill>
                  <a:srgbClr val="D7D03F"/>
                </a:solidFill>
              </a:rPr>
            </a:br>
            <a:r>
              <a:rPr lang="es-ES" sz="3111" b="1" kern="1200" dirty="0" smtClean="0">
                <a:solidFill>
                  <a:srgbClr val="D7D03F"/>
                </a:solidFill>
              </a:rPr>
              <a:t>Definición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125538"/>
            <a:ext cx="6851650" cy="5122862"/>
          </a:xfrm>
        </p:spPr>
        <p:txBody>
          <a:bodyPr/>
          <a:lstStyle/>
          <a:p>
            <a:pPr eaLnBrk="1" hangingPunct="1">
              <a:defRPr/>
            </a:pPr>
            <a:r>
              <a:rPr lang="es-ES" sz="2600" dirty="0" smtClean="0"/>
              <a:t>MCR frecuente cerca del Ecuador: África &gt;</a:t>
            </a:r>
          </a:p>
          <a:p>
            <a:pPr eaLnBrk="1" hangingPunct="1">
              <a:defRPr/>
            </a:pPr>
            <a:endParaRPr lang="es-ES" sz="2600" dirty="0" smtClean="0"/>
          </a:p>
          <a:p>
            <a:pPr eaLnBrk="1" hangingPunct="1">
              <a:defRPr/>
            </a:pPr>
            <a:endParaRPr lang="es-ES" sz="2600" dirty="0" smtClean="0"/>
          </a:p>
          <a:p>
            <a:pPr eaLnBrk="1" hangingPunct="1">
              <a:defRPr/>
            </a:pPr>
            <a:endParaRPr lang="es-ES" sz="2600" dirty="0" smtClean="0"/>
          </a:p>
          <a:p>
            <a:pPr eaLnBrk="1" hangingPunct="1">
              <a:defRPr/>
            </a:pPr>
            <a:endParaRPr lang="es-ES" sz="2600" dirty="0" smtClean="0"/>
          </a:p>
          <a:p>
            <a:pPr eaLnBrk="1" hangingPunct="1">
              <a:defRPr/>
            </a:pPr>
            <a:endParaRPr lang="es-ES" sz="2600" dirty="0" smtClean="0"/>
          </a:p>
          <a:p>
            <a:pPr eaLnBrk="1" hangingPunct="1">
              <a:defRPr/>
            </a:pPr>
            <a:endParaRPr lang="es-ES" sz="2600" dirty="0" smtClean="0"/>
          </a:p>
          <a:p>
            <a:pPr eaLnBrk="1" hangingPunct="1">
              <a:defRPr/>
            </a:pPr>
            <a:endParaRPr lang="es-ES" sz="2000" dirty="0" smtClean="0"/>
          </a:p>
          <a:p>
            <a:pPr eaLnBrk="1" hangingPunct="1">
              <a:defRPr/>
            </a:pPr>
            <a:endParaRPr lang="es-ES" sz="2000" dirty="0" smtClean="0"/>
          </a:p>
          <a:p>
            <a:pPr eaLnBrk="1" hangingPunct="1">
              <a:defRPr/>
            </a:pPr>
            <a:r>
              <a:rPr lang="es-ES" sz="2000" dirty="0" smtClean="0"/>
              <a:t>Causa: Efecto tóxico directo de los eosinófilos en miocardio (hipereosinofilia secundaria a leucemia, parasitosis, HS, alergia, síndrome granulomatoso, neoplasia…)</a:t>
            </a:r>
            <a:r>
              <a:rPr lang="es-ES" sz="2600" dirty="0" smtClean="0"/>
              <a:t> </a:t>
            </a:r>
            <a:r>
              <a:rPr lang="es-ES" sz="1100" dirty="0" smtClean="0">
                <a:solidFill>
                  <a:srgbClr val="FF0000"/>
                </a:solidFill>
              </a:rPr>
              <a:t>Intern Med 2000;39:350</a:t>
            </a:r>
          </a:p>
          <a:p>
            <a:pPr eaLnBrk="1" hangingPunct="1">
              <a:defRPr/>
            </a:pPr>
            <a:endParaRPr lang="es-ES" dirty="0" smtClean="0"/>
          </a:p>
          <a:p>
            <a:pPr eaLnBrk="1" hangingPunct="1">
              <a:buFont typeface="Wingdings" pitchFamily="2" charset="2"/>
              <a:buNone/>
              <a:defRPr/>
            </a:pPr>
            <a:endParaRPr lang="es-ES" dirty="0" smtClean="0"/>
          </a:p>
        </p:txBody>
      </p:sp>
      <p:graphicFrame>
        <p:nvGraphicFramePr>
          <p:cNvPr id="9" name="3 Marcador de contenido"/>
          <p:cNvGraphicFramePr>
            <a:graphicFrameLocks/>
          </p:cNvGraphicFramePr>
          <p:nvPr/>
        </p:nvGraphicFramePr>
        <p:xfrm>
          <a:off x="250825" y="1773238"/>
          <a:ext cx="8569325" cy="1828800"/>
        </p:xfrm>
        <a:graphic>
          <a:graphicData uri="http://schemas.openxmlformats.org/drawingml/2006/table">
            <a:tbl>
              <a:tblPr/>
              <a:tblGrid>
                <a:gridCol w="1285343"/>
                <a:gridCol w="3427581"/>
                <a:gridCol w="3856028"/>
              </a:tblGrid>
              <a:tr h="614877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pitchFamily="34" charset="0"/>
                        <a:ea typeface="ＭＳ Ｐゴシック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itchFamily="34" charset="0"/>
                          <a:ea typeface="ＭＳ Ｐゴシック" charset="-128"/>
                        </a:rPr>
                        <a:t>Fibrosis Endomiocárdica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itchFamily="34" charset="0"/>
                          <a:ea typeface="ＭＳ Ｐゴシック" charset="-128"/>
                        </a:rPr>
                        <a:t>Enfermedad de Davies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0" lang="es-ES" sz="18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itchFamily="34" charset="0"/>
                          <a:ea typeface="ＭＳ Ｐゴシック" charset="-128"/>
                          <a:cs typeface="+mn-cs"/>
                        </a:rPr>
                        <a:t>Endocarditis fibroplásica  Loffler</a:t>
                      </a:r>
                    </a:p>
                    <a:p>
                      <a:r>
                        <a:rPr kumimoji="0" lang="es-ES" sz="18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itchFamily="34" charset="0"/>
                          <a:ea typeface="ＭＳ Ｐゴシック" charset="-128"/>
                          <a:cs typeface="+mn-cs"/>
                        </a:rPr>
                        <a:t>Sº hipereosinofílico idiopático</a:t>
                      </a:r>
                      <a:endParaRPr kumimoji="0" lang="es-ES" sz="18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pitchFamily="34" charset="0"/>
                        <a:ea typeface="ＭＳ Ｐゴシック" charset="-128"/>
                        <a:cs typeface="+mn-cs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380638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B5B89"/>
                          </a:solidFill>
                          <a:effectLst/>
                          <a:latin typeface="Arial" pitchFamily="34" charset="0"/>
                          <a:ea typeface="ＭＳ Ｐゴシック" charset="-128"/>
                        </a:rPr>
                        <a:t>REGIÓN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3D3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B5B89"/>
                          </a:solidFill>
                          <a:effectLst/>
                          <a:latin typeface="Arial" pitchFamily="34" charset="0"/>
                          <a:ea typeface="ＭＳ Ｐゴシック" charset="-128"/>
                        </a:rPr>
                        <a:t>Tropical, sbt  Uganda y Nigeria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3D3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B5B89"/>
                          </a:solidFill>
                          <a:effectLst/>
                          <a:latin typeface="Arial" pitchFamily="34" charset="0"/>
                          <a:ea typeface="ＭＳ Ｐゴシック" charset="-128"/>
                        </a:rPr>
                        <a:t>Más templadas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3D3FF"/>
                    </a:solidFill>
                  </a:tcPr>
                </a:tc>
              </a:tr>
              <a:tr h="380638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B5B89"/>
                          </a:solidFill>
                          <a:effectLst/>
                          <a:latin typeface="Arial" pitchFamily="34" charset="0"/>
                          <a:ea typeface="ＭＳ Ｐゴシック" charset="-128"/>
                        </a:rPr>
                        <a:t>EDAD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B5B89"/>
                          </a:solidFill>
                          <a:effectLst/>
                          <a:latin typeface="Arial" pitchFamily="34" charset="0"/>
                          <a:ea typeface="ＭＳ Ｐゴシック" charset="-128"/>
                        </a:rPr>
                        <a:t>Jóvenes &gt; (bimodal: 10 y 30 a)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B5B89"/>
                          </a:solidFill>
                          <a:effectLst/>
                          <a:latin typeface="Arial" pitchFamily="34" charset="0"/>
                          <a:ea typeface="ＭＳ Ｐゴシック" charset="-128"/>
                        </a:rPr>
                        <a:t>Adultos &gt;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FF"/>
                    </a:solidFill>
                  </a:tcPr>
                </a:tc>
              </a:tr>
              <a:tr h="380638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B5B89"/>
                          </a:solidFill>
                          <a:effectLst/>
                          <a:latin typeface="Arial" pitchFamily="34" charset="0"/>
                          <a:ea typeface="ＭＳ Ｐゴシック" charset="-128"/>
                        </a:rPr>
                        <a:t>SEXO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3D3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B5B89"/>
                          </a:solidFill>
                          <a:effectLst/>
                          <a:latin typeface="Arial" pitchFamily="34" charset="0"/>
                          <a:ea typeface="ＭＳ Ｐゴシック" charset="-128"/>
                        </a:rPr>
                        <a:t>Varón = Mujer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3D3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B5B89"/>
                          </a:solidFill>
                          <a:effectLst/>
                          <a:latin typeface="Arial" pitchFamily="34" charset="0"/>
                          <a:ea typeface="ＭＳ Ｐゴシック" charset="-128"/>
                        </a:rPr>
                        <a:t>Varón  &gt; Mujer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3D3FF"/>
                    </a:solidFill>
                  </a:tcPr>
                </a:tc>
              </a:tr>
            </a:tbl>
          </a:graphicData>
        </a:graphic>
      </p:graphicFrame>
      <p:sp>
        <p:nvSpPr>
          <p:cNvPr id="56345" name="4 CuadroTexto"/>
          <p:cNvSpPr txBox="1">
            <a:spLocks noChangeArrowheads="1"/>
          </p:cNvSpPr>
          <p:nvPr/>
        </p:nvSpPr>
        <p:spPr bwMode="auto">
          <a:xfrm>
            <a:off x="539750" y="3873500"/>
            <a:ext cx="6480175" cy="923925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/>
              <a:t>La enfermedad de DAVIES es </a:t>
            </a:r>
            <a:r>
              <a:rPr lang="es-ES" b="1">
                <a:solidFill>
                  <a:srgbClr val="FF0000"/>
                </a:solidFill>
              </a:rPr>
              <a:t>endémica</a:t>
            </a:r>
            <a:r>
              <a:rPr lang="es-ES"/>
              <a:t> en África Ecuatorial:</a:t>
            </a:r>
          </a:p>
          <a:p>
            <a:r>
              <a:rPr lang="es-ES"/>
              <a:t> - 25% de los casos de ICC y mortalidad. </a:t>
            </a:r>
          </a:p>
          <a:p>
            <a:r>
              <a:rPr lang="es-ES"/>
              <a:t>Curso inexorable y progresivo. Mortalidad 25% al año</a:t>
            </a:r>
          </a:p>
        </p:txBody>
      </p:sp>
      <p:pic>
        <p:nvPicPr>
          <p:cNvPr id="56346" name="Imagen 4" descr="images-3.jpe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12088" y="49213"/>
            <a:ext cx="1260475" cy="931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6347" name="11 CuadroTexto"/>
          <p:cNvSpPr txBox="1">
            <a:spLocks noChangeArrowheads="1"/>
          </p:cNvSpPr>
          <p:nvPr/>
        </p:nvSpPr>
        <p:spPr bwMode="auto">
          <a:xfrm>
            <a:off x="7319963" y="6427788"/>
            <a:ext cx="1824037" cy="430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ES" sz="1100">
                <a:solidFill>
                  <a:srgbClr val="FF0000"/>
                </a:solidFill>
              </a:rPr>
              <a:t>Circulation 2005;112:3577</a:t>
            </a:r>
          </a:p>
          <a:p>
            <a:r>
              <a:rPr lang="es-ES" sz="1100">
                <a:solidFill>
                  <a:srgbClr val="FF0000"/>
                </a:solidFill>
              </a:rPr>
              <a:t>N Eng J Med 2008;359:43</a:t>
            </a:r>
          </a:p>
        </p:txBody>
      </p:sp>
      <p:pic>
        <p:nvPicPr>
          <p:cNvPr id="5634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64388" y="4413250"/>
            <a:ext cx="1811337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Marcador de contenido"/>
          <p:cNvGraphicFramePr>
            <a:graphicFrameLocks noGrp="1"/>
          </p:cNvGraphicFramePr>
          <p:nvPr>
            <p:ph idx="1"/>
          </p:nvPr>
        </p:nvGraphicFramePr>
        <p:xfrm>
          <a:off x="323850" y="1125538"/>
          <a:ext cx="8569325" cy="5308600"/>
        </p:xfrm>
        <a:graphic>
          <a:graphicData uri="http://schemas.openxmlformats.org/drawingml/2006/table">
            <a:tbl>
              <a:tblPr/>
              <a:tblGrid>
                <a:gridCol w="1512541"/>
                <a:gridCol w="3384897"/>
                <a:gridCol w="3671887"/>
              </a:tblGrid>
              <a:tr h="371475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pitchFamily="34" charset="0"/>
                        <a:ea typeface="ＭＳ Ｐゴシック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itchFamily="34" charset="0"/>
                          <a:ea typeface="ＭＳ Ｐゴシック" charset="-128"/>
                        </a:rPr>
                        <a:t>DAVIES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itchFamily="34" charset="0"/>
                          <a:ea typeface="ＭＳ Ｐゴシック" charset="-128"/>
                        </a:rPr>
                        <a:t>Sº Hipereosinófilo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B5B89"/>
                          </a:solidFill>
                          <a:effectLst/>
                          <a:latin typeface="Arial" pitchFamily="34" charset="0"/>
                          <a:ea typeface="ＭＳ Ｐゴシック" charset="-128"/>
                        </a:rPr>
                        <a:t>CORAZÓN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3D3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B5B89"/>
                          </a:solidFill>
                          <a:effectLst/>
                          <a:latin typeface="Arial" pitchFamily="34" charset="0"/>
                          <a:ea typeface="ＭＳ Ｐゴシック" charset="-128"/>
                        </a:rPr>
                        <a:t>Ventrículos (entrada y ápex): 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B5B89"/>
                          </a:solidFill>
                          <a:effectLst/>
                          <a:latin typeface="Arial" pitchFamily="34" charset="0"/>
                          <a:ea typeface="ＭＳ Ｐゴシック" charset="-128"/>
                        </a:rPr>
                        <a:t>   I 40%. D 10%. I+D 50%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B5B89"/>
                          </a:solidFill>
                          <a:effectLst/>
                          <a:latin typeface="Arial" pitchFamily="34" charset="0"/>
                          <a:ea typeface="ＭＳ Ｐゴシック" charset="-128"/>
                        </a:rPr>
                        <a:t>   Trombosis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B5B89"/>
                          </a:solidFill>
                          <a:effectLst/>
                          <a:latin typeface="Arial" pitchFamily="34" charset="0"/>
                          <a:ea typeface="ＭＳ Ｐゴシック" charset="-128"/>
                        </a:rPr>
                        <a:t>Aurículas dilatadas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B5B89"/>
                          </a:solidFill>
                          <a:effectLst/>
                          <a:latin typeface="Arial" pitchFamily="34" charset="0"/>
                          <a:ea typeface="ＭＳ Ｐゴシック" charset="-128"/>
                        </a:rPr>
                        <a:t>Válvulas AV (insuficiencia):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B5B89"/>
                          </a:solidFill>
                          <a:effectLst/>
                          <a:latin typeface="Arial" pitchFamily="34" charset="0"/>
                          <a:ea typeface="ＭＳ Ｐゴシック" charset="-128"/>
                        </a:rPr>
                        <a:t>   Músc papilares+cuerdas 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B5B89"/>
                          </a:solidFill>
                          <a:effectLst/>
                          <a:latin typeface="Arial" pitchFamily="34" charset="0"/>
                          <a:ea typeface="ＭＳ Ｐゴシック" charset="-128"/>
                        </a:rPr>
                        <a:t>   Suele respetar velos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B5B89"/>
                          </a:solidFill>
                          <a:effectLst/>
                          <a:latin typeface="Arial" pitchFamily="34" charset="0"/>
                          <a:ea typeface="ＭＳ Ｐゴシック" charset="-128"/>
                        </a:rPr>
                        <a:t>Coronarias normales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3D3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B5B89"/>
                          </a:solidFill>
                          <a:effectLst/>
                          <a:latin typeface="Arial" pitchFamily="34" charset="0"/>
                          <a:ea typeface="ＭＳ Ｐゴシック" charset="-128"/>
                        </a:rPr>
                        <a:t>Ventrículos (entrada+apex)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B5B89"/>
                        </a:solidFill>
                        <a:effectLst/>
                        <a:latin typeface="Arial" pitchFamily="34" charset="0"/>
                        <a:ea typeface="ＭＳ Ｐゴシック" charset="-128"/>
                      </a:endParaRP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B5B89"/>
                        </a:solidFill>
                        <a:effectLst/>
                        <a:latin typeface="Arial" pitchFamily="34" charset="0"/>
                        <a:ea typeface="ＭＳ Ｐゴシック" charset="-128"/>
                      </a:endParaRP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B5B89"/>
                        </a:solidFill>
                        <a:effectLst/>
                        <a:latin typeface="Arial" pitchFamily="34" charset="0"/>
                        <a:ea typeface="ＭＳ Ｐゴシック" charset="-128"/>
                      </a:endParaRP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B5B89"/>
                        </a:solidFill>
                        <a:effectLst/>
                        <a:latin typeface="Arial" pitchFamily="34" charset="0"/>
                        <a:ea typeface="ＭＳ Ｐゴシック" charset="-128"/>
                      </a:endParaRP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B5B89"/>
                        </a:solidFill>
                        <a:effectLst/>
                        <a:latin typeface="Arial" pitchFamily="34" charset="0"/>
                        <a:ea typeface="ＭＳ Ｐゴシック" charset="-128"/>
                      </a:endParaRP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B5B89"/>
                        </a:solidFill>
                        <a:effectLst/>
                        <a:latin typeface="Arial" pitchFamily="34" charset="0"/>
                        <a:ea typeface="ＭＳ Ｐゴシック" charset="-128"/>
                      </a:endParaRP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B5B89"/>
                          </a:solidFill>
                          <a:effectLst/>
                          <a:latin typeface="Arial" pitchFamily="34" charset="0"/>
                          <a:ea typeface="ＭＳ Ｐゴシック" charset="-128"/>
                        </a:rPr>
                        <a:t>Coronarias intramurales peque: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B5B89"/>
                          </a:solidFill>
                          <a:effectLst/>
                          <a:latin typeface="Arial" pitchFamily="34" charset="0"/>
                          <a:ea typeface="ＭＳ Ｐゴシック" charset="-128"/>
                        </a:rPr>
                        <a:t>   Trombosis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B5B89"/>
                          </a:solidFill>
                          <a:effectLst/>
                          <a:latin typeface="Arial" pitchFamily="34" charset="0"/>
                          <a:ea typeface="ＭＳ Ｐゴシック" charset="-128"/>
                        </a:rPr>
                        <a:t>   Inflamación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3D3FF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B5B89"/>
                          </a:solidFill>
                          <a:effectLst/>
                          <a:latin typeface="Arial" pitchFamily="34" charset="0"/>
                          <a:ea typeface="ＭＳ Ｐゴシック" charset="-128"/>
                        </a:rPr>
                        <a:t>SANGRE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B5B89"/>
                          </a:solidFill>
                          <a:effectLst/>
                          <a:latin typeface="Arial" pitchFamily="34" charset="0"/>
                          <a:ea typeface="ＭＳ Ｐゴシック" charset="-128"/>
                        </a:rPr>
                        <a:t>A veces hipereosinofilia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B5B89"/>
                          </a:solidFill>
                          <a:effectLst/>
                          <a:latin typeface="Arial" pitchFamily="34" charset="0"/>
                          <a:ea typeface="ＭＳ Ｐゴシック" charset="-128"/>
                        </a:rPr>
                        <a:t>Trastorno leucoproliferativo: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B5B89"/>
                          </a:solidFill>
                          <a:effectLst/>
                          <a:latin typeface="Arial" pitchFamily="34" charset="0"/>
                          <a:ea typeface="ＭＳ Ｐゴシック" charset="-128"/>
                        </a:rPr>
                        <a:t>  - </a:t>
                      </a:r>
                      <a:r>
                        <a:rPr kumimoji="0" lang="es-E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ea typeface="ＭＳ Ｐゴシック" charset="-128"/>
                        </a:rPr>
                        <a:t>HIPEREOSINOFILIA</a:t>
                      </a:r>
                      <a:r>
                        <a:rPr kumimoji="0" lang="es-E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B5B89"/>
                          </a:solidFill>
                          <a:effectLst/>
                          <a:latin typeface="Arial" pitchFamily="34" charset="0"/>
                          <a:ea typeface="ＭＳ Ｐゴシック" charset="-128"/>
                        </a:rPr>
                        <a:t>*: &gt;1500/microlitro, en al menos 2 ocasiones!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B5B89"/>
                          </a:solidFill>
                          <a:effectLst/>
                          <a:latin typeface="Arial" pitchFamily="34" charset="0"/>
                          <a:ea typeface="ＭＳ Ｐゴシック" charset="-128"/>
                        </a:rPr>
                        <a:t>  - Trombopenia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FF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B5B89"/>
                          </a:solidFill>
                          <a:effectLst/>
                          <a:latin typeface="Arial" pitchFamily="34" charset="0"/>
                          <a:ea typeface="ＭＳ Ｐゴシック" charset="-128"/>
                        </a:rPr>
                        <a:t>ÓRGANOS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3D3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B5B89"/>
                        </a:solidFill>
                        <a:effectLst/>
                        <a:latin typeface="Arial" pitchFamily="34" charset="0"/>
                        <a:ea typeface="ＭＳ Ｐゴシック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3D3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B5B89"/>
                          </a:solidFill>
                          <a:effectLst/>
                          <a:latin typeface="Arial" pitchFamily="34" charset="0"/>
                          <a:ea typeface="ＭＳ Ｐゴシック" charset="-128"/>
                        </a:rPr>
                        <a:t>Arteritis sistémica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B5B89"/>
                          </a:solidFill>
                          <a:effectLst/>
                          <a:latin typeface="Arial" pitchFamily="34" charset="0"/>
                          <a:ea typeface="ＭＳ Ｐゴシック" charset="-128"/>
                        </a:rPr>
                        <a:t>Pulmón, Cerebro, Medula…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3D3FF"/>
                    </a:solidFill>
                  </a:tcPr>
                </a:tc>
              </a:tr>
            </a:tbl>
          </a:graphicData>
        </a:graphic>
      </p:graphicFrame>
      <p:sp>
        <p:nvSpPr>
          <p:cNvPr id="57367" name="CuadroTexto 2"/>
          <p:cNvSpPr txBox="1">
            <a:spLocks noChangeArrowheads="1"/>
          </p:cNvSpPr>
          <p:nvPr/>
        </p:nvSpPr>
        <p:spPr bwMode="auto">
          <a:xfrm>
            <a:off x="0" y="6524625"/>
            <a:ext cx="12880975" cy="293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sz="1300"/>
              <a:t>*Marcador precoz de enfermedad, junto con TpT, incluso antes de que aparezcan las manifestaciones ecocardiográficas</a:t>
            </a:r>
          </a:p>
        </p:txBody>
      </p:sp>
      <p:sp>
        <p:nvSpPr>
          <p:cNvPr id="5" name="1 Título"/>
          <p:cNvSpPr txBox="1">
            <a:spLocks/>
          </p:cNvSpPr>
          <p:nvPr/>
        </p:nvSpPr>
        <p:spPr bwMode="auto">
          <a:xfrm>
            <a:off x="0" y="0"/>
            <a:ext cx="8534400" cy="112553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>
            <a:normAutofit/>
          </a:bodyPr>
          <a:lstStyle/>
          <a:p>
            <a:pPr algn="ctr">
              <a:defRPr/>
            </a:pPr>
            <a:r>
              <a:rPr lang="es-ES" sz="3600" b="1" dirty="0">
                <a:solidFill>
                  <a:srgbClr val="D7D03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ＭＳ Ｐゴシック" charset="0"/>
              </a:rPr>
              <a:t>3.- ENF ENDOMIOCÁRDICA</a:t>
            </a:r>
            <a:r>
              <a:rPr lang="es-ES" sz="4000" b="1" kern="0" dirty="0">
                <a:solidFill>
                  <a:srgbClr val="D7D03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ＭＳ Ｐゴシック" charset="0"/>
              </a:rPr>
              <a:t/>
            </a:r>
            <a:br>
              <a:rPr lang="es-ES" sz="4000" b="1" kern="0" dirty="0">
                <a:solidFill>
                  <a:srgbClr val="D7D03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ＭＳ Ｐゴシック" charset="0"/>
              </a:rPr>
            </a:br>
            <a:r>
              <a:rPr lang="es-ES" sz="2800" b="1" dirty="0">
                <a:solidFill>
                  <a:srgbClr val="D7D03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ＭＳ Ｐゴシック" charset="0"/>
              </a:rPr>
              <a:t>Afectación orgánica</a:t>
            </a:r>
          </a:p>
        </p:txBody>
      </p:sp>
      <p:pic>
        <p:nvPicPr>
          <p:cNvPr id="57369" name="Imagen 4" descr="images-3.jpe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12088" y="49213"/>
            <a:ext cx="1260475" cy="931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250825" y="1600200"/>
            <a:ext cx="8642350" cy="2981325"/>
          </a:xfrm>
        </p:spPr>
        <p:txBody>
          <a:bodyPr>
            <a:normAutofit fontScale="85000" lnSpcReduction="20000"/>
          </a:bodyPr>
          <a:lstStyle/>
          <a:p>
            <a:pPr eaLnBrk="1" hangingPunct="1">
              <a:defRPr/>
            </a:pPr>
            <a:r>
              <a:rPr lang="es-ES" sz="2600" dirty="0" smtClean="0"/>
              <a:t>Inicialmente ASINTOMÁTICOS</a:t>
            </a:r>
          </a:p>
          <a:p>
            <a:pPr algn="ctr" eaLnBrk="1" hangingPunct="1">
              <a:defRPr/>
            </a:pPr>
            <a:endParaRPr lang="es-ES" sz="3800" dirty="0" smtClean="0"/>
          </a:p>
          <a:p>
            <a:pPr eaLnBrk="1" hangingPunct="1">
              <a:defRPr/>
            </a:pPr>
            <a:r>
              <a:rPr lang="es-ES" sz="2600" dirty="0" smtClean="0"/>
              <a:t>Inespecíficos: Pérdida de peso, fiebre con o sin urticaria, tos, erupción cutánea…</a:t>
            </a:r>
          </a:p>
          <a:p>
            <a:pPr eaLnBrk="1" hangingPunct="1">
              <a:defRPr/>
            </a:pPr>
            <a:endParaRPr lang="es-ES" sz="2600" dirty="0" smtClean="0"/>
          </a:p>
          <a:p>
            <a:pPr eaLnBrk="1" hangingPunct="1">
              <a:defRPr/>
            </a:pPr>
            <a:r>
              <a:rPr lang="es-ES" sz="2600" dirty="0" smtClean="0"/>
              <a:t>IC Izq o Dcha: </a:t>
            </a:r>
            <a:r>
              <a:rPr lang="es-ES" sz="2600" b="1" dirty="0" smtClean="0"/>
              <a:t>ASCITIS</a:t>
            </a:r>
            <a:r>
              <a:rPr lang="es-ES" sz="2600" dirty="0" smtClean="0"/>
              <a:t> llamativa </a:t>
            </a:r>
            <a:r>
              <a:rPr lang="es-ES" sz="1294" dirty="0" smtClean="0">
                <a:solidFill>
                  <a:srgbClr val="FF0000"/>
                </a:solidFill>
              </a:rPr>
              <a:t>Arq Bras Cardiol 2002;8:196</a:t>
            </a:r>
          </a:p>
          <a:p>
            <a:pPr eaLnBrk="1" hangingPunct="1">
              <a:defRPr/>
            </a:pPr>
            <a:r>
              <a:rPr lang="es-ES" sz="2600" dirty="0" smtClean="0"/>
              <a:t>Embolias sistémicas: Neuro, Renal…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s-ES" dirty="0" smtClean="0"/>
              <a:t> </a:t>
            </a:r>
            <a:r>
              <a:rPr lang="es-ES" dirty="0" smtClean="0">
                <a:solidFill>
                  <a:srgbClr val="FF0000"/>
                </a:solidFill>
              </a:rPr>
              <a:t>   </a:t>
            </a:r>
          </a:p>
        </p:txBody>
      </p:sp>
      <p:sp>
        <p:nvSpPr>
          <p:cNvPr id="78853" name="5 CuadroTexto"/>
          <p:cNvSpPr txBox="1">
            <a:spLocks noChangeArrowheads="1"/>
          </p:cNvSpPr>
          <p:nvPr/>
        </p:nvSpPr>
        <p:spPr bwMode="auto">
          <a:xfrm>
            <a:off x="6270625" y="6427788"/>
            <a:ext cx="2873375" cy="430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defRPr/>
            </a:pPr>
            <a:r>
              <a:rPr lang="es-ES" sz="11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ＭＳ Ｐゴシック" charset="0"/>
              </a:rPr>
              <a:t>Pediatr Cardiol 2006;27:523</a:t>
            </a:r>
          </a:p>
          <a:p>
            <a:pPr algn="r">
              <a:defRPr/>
            </a:pPr>
            <a:r>
              <a:rPr lang="es-ES" sz="11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ＭＳ Ｐゴシック" charset="0"/>
              </a:rPr>
              <a:t>Int J Cardiol 2006;112:259</a:t>
            </a:r>
          </a:p>
        </p:txBody>
      </p:sp>
      <p:pic>
        <p:nvPicPr>
          <p:cNvPr id="58371" name="Picture 2"/>
          <p:cNvPicPr>
            <a:picLocks noChangeAspect="1" noChangeArrowheads="1"/>
          </p:cNvPicPr>
          <p:nvPr/>
        </p:nvPicPr>
        <p:blipFill>
          <a:blip r:embed="rId2"/>
          <a:srcRect l="6250" t="4614" r="12500" b="36539"/>
          <a:stretch>
            <a:fillRect/>
          </a:stretch>
        </p:blipFill>
        <p:spPr bwMode="auto">
          <a:xfrm>
            <a:off x="1547813" y="5229225"/>
            <a:ext cx="1728787" cy="1355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372" name="7 Rectángulo"/>
          <p:cNvSpPr>
            <a:spLocks noChangeArrowheads="1"/>
          </p:cNvSpPr>
          <p:nvPr/>
        </p:nvSpPr>
        <p:spPr bwMode="auto">
          <a:xfrm>
            <a:off x="1547813" y="4581525"/>
            <a:ext cx="655320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s-ES" sz="3200" b="1">
                <a:solidFill>
                  <a:srgbClr val="FF0000"/>
                </a:solidFill>
              </a:rPr>
              <a:t>Factores de MAL PRONÓSTICO</a:t>
            </a:r>
            <a:r>
              <a:rPr lang="es-ES" sz="2800" b="1">
                <a:solidFill>
                  <a:srgbClr val="FF0000"/>
                </a:solidFill>
              </a:rPr>
              <a:t>: </a:t>
            </a:r>
          </a:p>
          <a:p>
            <a:pPr algn="ctr"/>
            <a:r>
              <a:rPr lang="es-ES" sz="2800" b="1">
                <a:solidFill>
                  <a:srgbClr val="FF0000"/>
                </a:solidFill>
              </a:rPr>
              <a:t>ASCITIS Y FA</a:t>
            </a:r>
            <a:endParaRPr lang="es-ES" sz="2800" b="1"/>
          </a:p>
        </p:txBody>
      </p:sp>
      <p:sp>
        <p:nvSpPr>
          <p:cNvPr id="10" name="1 Título"/>
          <p:cNvSpPr>
            <a:spLocks noGrp="1"/>
          </p:cNvSpPr>
          <p:nvPr>
            <p:ph type="title"/>
          </p:nvPr>
        </p:nvSpPr>
        <p:spPr>
          <a:xfrm>
            <a:off x="0" y="0"/>
            <a:ext cx="8610600" cy="1125538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s-ES" sz="4000" b="1" kern="1200" dirty="0" smtClean="0">
                <a:solidFill>
                  <a:srgbClr val="D7D03F"/>
                </a:solidFill>
              </a:rPr>
              <a:t>3.- ENF ENDOMIOCÁRDICA</a:t>
            </a:r>
            <a:r>
              <a:rPr lang="es-ES" sz="4000" b="1" dirty="0" smtClean="0">
                <a:solidFill>
                  <a:srgbClr val="D7D03F"/>
                </a:solidFill>
              </a:rPr>
              <a:t/>
            </a:r>
            <a:br>
              <a:rPr lang="es-ES" sz="4000" b="1" dirty="0" smtClean="0">
                <a:solidFill>
                  <a:srgbClr val="D7D03F"/>
                </a:solidFill>
              </a:rPr>
            </a:br>
            <a:r>
              <a:rPr lang="es-ES" sz="3100" b="1" kern="1200" dirty="0" smtClean="0">
                <a:solidFill>
                  <a:srgbClr val="D7D03F"/>
                </a:solidFill>
              </a:rPr>
              <a:t>Manifestaciones clínicas</a:t>
            </a:r>
          </a:p>
        </p:txBody>
      </p:sp>
      <p:pic>
        <p:nvPicPr>
          <p:cNvPr id="58374" name="Imagen 11" descr="FA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72200" y="5181600"/>
            <a:ext cx="1295400" cy="117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75" name="Imagen 12" descr="nino africano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76800" y="1219200"/>
            <a:ext cx="1600200" cy="1136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Rectángulo 13"/>
          <p:cNvSpPr/>
          <p:nvPr/>
        </p:nvSpPr>
        <p:spPr>
          <a:xfrm>
            <a:off x="1524000" y="6553200"/>
            <a:ext cx="1736725" cy="26193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s-ES_tradnl" sz="11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ＭＳ Ｐゴシック" charset="0"/>
              </a:rPr>
              <a:t>Clin</a:t>
            </a:r>
            <a:r>
              <a:rPr lang="es-ES_tradnl" sz="11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ＭＳ Ｐゴシック" charset="0"/>
              </a:rPr>
              <a:t> </a:t>
            </a:r>
            <a:r>
              <a:rPr lang="es-ES_tradnl" sz="11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ＭＳ Ｐゴシック" charset="0"/>
              </a:rPr>
              <a:t>Cardiol</a:t>
            </a:r>
            <a:r>
              <a:rPr lang="es-ES_tradnl" sz="11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ＭＳ Ｐゴシック" charset="0"/>
              </a:rPr>
              <a:t> 2007;30:634</a:t>
            </a:r>
          </a:p>
        </p:txBody>
      </p:sp>
      <p:pic>
        <p:nvPicPr>
          <p:cNvPr id="58377" name="Picture 3"/>
          <p:cNvPicPr>
            <a:picLocks noChangeAspect="1" noChangeArrowheads="1"/>
          </p:cNvPicPr>
          <p:nvPr/>
        </p:nvPicPr>
        <p:blipFill>
          <a:blip r:embed="rId5"/>
          <a:srcRect l="6514" r="6514"/>
          <a:stretch>
            <a:fillRect/>
          </a:stretch>
        </p:blipFill>
        <p:spPr bwMode="auto">
          <a:xfrm>
            <a:off x="6891338" y="2924175"/>
            <a:ext cx="1641475" cy="153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78" name="Imagen 4" descr="images-3.jpe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812088" y="49213"/>
            <a:ext cx="1260475" cy="931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1" name="Rectangle 5"/>
          <p:cNvSpPr>
            <a:spLocks noGrp="1" noChangeArrowheads="1"/>
          </p:cNvSpPr>
          <p:nvPr>
            <p:ph sz="quarter" idx="4294967295"/>
          </p:nvPr>
        </p:nvSpPr>
        <p:spPr>
          <a:xfrm>
            <a:off x="250825" y="1120775"/>
            <a:ext cx="4244975" cy="3222625"/>
          </a:xfrm>
          <a:ln w="222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r>
              <a:rPr lang="es-ES" sz="2000" b="1" dirty="0" smtClean="0">
                <a:cs typeface="ＭＳ Ｐゴシック"/>
              </a:rPr>
              <a:t>MANIFESTACIONES CLÍNICAS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s-ES_tradnl" sz="1100" dirty="0" smtClean="0">
                <a:solidFill>
                  <a:srgbClr val="FF0000"/>
                </a:solidFill>
                <a:cs typeface="ＭＳ Ｐゴシック"/>
              </a:rPr>
              <a:t>EHJ 2009;30:2631</a:t>
            </a:r>
            <a:endParaRPr lang="es-ES" sz="1100" dirty="0" smtClean="0">
              <a:solidFill>
                <a:srgbClr val="FF0000"/>
              </a:solidFill>
              <a:cs typeface="ＭＳ Ｐゴシック"/>
            </a:endParaRPr>
          </a:p>
          <a:p>
            <a:pPr eaLnBrk="1" hangingPunct="1">
              <a:defRPr/>
            </a:pPr>
            <a:r>
              <a:rPr lang="es-ES" sz="2000" dirty="0" smtClean="0">
                <a:cs typeface="ＭＳ Ｐゴシック"/>
              </a:rPr>
              <a:t>Intolerancia ejercicio, debilidad</a:t>
            </a:r>
          </a:p>
          <a:p>
            <a:pPr eaLnBrk="1" hangingPunct="1">
              <a:defRPr/>
            </a:pPr>
            <a:r>
              <a:rPr lang="es-ES" sz="2000" dirty="0" smtClean="0">
                <a:cs typeface="ＭＳ Ｐゴシック"/>
              </a:rPr>
              <a:t>Disnea</a:t>
            </a:r>
          </a:p>
          <a:p>
            <a:pPr eaLnBrk="1" hangingPunct="1">
              <a:defRPr/>
            </a:pPr>
            <a:r>
              <a:rPr lang="es-ES" sz="2000" dirty="0" smtClean="0">
                <a:cs typeface="ＭＳ Ｐゴシック"/>
              </a:rPr>
              <a:t>Edemas periféricos, HM, ascitis, anasarca</a:t>
            </a:r>
          </a:p>
          <a:p>
            <a:pPr eaLnBrk="1" hangingPunct="1">
              <a:defRPr/>
            </a:pPr>
            <a:r>
              <a:rPr lang="es-ES" sz="2000" dirty="0" smtClean="0">
                <a:cs typeface="ＭＳ Ｐゴシック"/>
              </a:rPr>
              <a:t>Dolor torácico con esfuerzo</a:t>
            </a:r>
          </a:p>
          <a:p>
            <a:pPr eaLnBrk="1" hangingPunct="1">
              <a:defRPr/>
            </a:pPr>
            <a:r>
              <a:rPr lang="es-ES" sz="2000" dirty="0" smtClean="0">
                <a:cs typeface="ＭＳ Ｐゴシック"/>
              </a:rPr>
              <a:t>Síncope</a:t>
            </a:r>
            <a:endParaRPr lang="es-ES_tradnl" sz="1100" dirty="0" smtClean="0">
              <a:solidFill>
                <a:srgbClr val="FF0000"/>
              </a:solidFill>
              <a:cs typeface="ＭＳ Ｐゴシック"/>
            </a:endParaRPr>
          </a:p>
          <a:p>
            <a:pPr eaLnBrk="1" hangingPunct="1">
              <a:defRPr/>
            </a:pPr>
            <a:endParaRPr lang="es-ES" sz="1400" dirty="0" smtClean="0">
              <a:solidFill>
                <a:srgbClr val="FF0000"/>
              </a:solidFill>
              <a:cs typeface="ＭＳ Ｐゴシック"/>
            </a:endParaRPr>
          </a:p>
          <a:p>
            <a:pPr eaLnBrk="1" hangingPunct="1">
              <a:defRPr/>
            </a:pPr>
            <a:endParaRPr lang="es-ES" sz="2000" dirty="0" smtClean="0">
              <a:effectLst/>
              <a:cs typeface="ＭＳ Ｐゴシック"/>
            </a:endParaRPr>
          </a:p>
        </p:txBody>
      </p:sp>
      <p:sp>
        <p:nvSpPr>
          <p:cNvPr id="19462" name="Rectangle 6"/>
          <p:cNvSpPr>
            <a:spLocks noGrp="1" noChangeArrowheads="1"/>
          </p:cNvSpPr>
          <p:nvPr>
            <p:ph sz="quarter" idx="4294967295"/>
          </p:nvPr>
        </p:nvSpPr>
        <p:spPr>
          <a:xfrm>
            <a:off x="4648200" y="1125538"/>
            <a:ext cx="4171950" cy="3240087"/>
          </a:xfrm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r>
              <a:rPr lang="es-ES" sz="2000" b="1" dirty="0" smtClean="0">
                <a:cs typeface="ＭＳ Ｐゴシック"/>
              </a:rPr>
              <a:t>EF: INSUFICIENCIA CARDIACA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s-ES" sz="1100" dirty="0" smtClean="0">
                <a:solidFill>
                  <a:srgbClr val="FF0000"/>
                </a:solidFill>
                <a:cs typeface="ＭＳ Ｐゴシック"/>
              </a:rPr>
              <a:t>Rev Esp Cardiol 1996;49:523</a:t>
            </a:r>
          </a:p>
          <a:p>
            <a:pPr eaLnBrk="1" hangingPunct="1">
              <a:defRPr/>
            </a:pPr>
            <a:r>
              <a:rPr lang="es-ES" sz="1800" dirty="0" smtClean="0">
                <a:cs typeface="ＭＳ Ｐゴシック"/>
              </a:rPr>
              <a:t>PVY elevada. Kussmaul +</a:t>
            </a:r>
          </a:p>
          <a:p>
            <a:pPr eaLnBrk="1" hangingPunct="1">
              <a:defRPr/>
            </a:pPr>
            <a:r>
              <a:rPr lang="es-ES" sz="1800" dirty="0" smtClean="0">
                <a:cs typeface="ＭＳ Ｐゴシック"/>
              </a:rPr>
              <a:t>Galopes: S4 (precoz) yS3 (tardío) Soplo de insuficiencia mitral.</a:t>
            </a:r>
          </a:p>
          <a:p>
            <a:pPr eaLnBrk="1" hangingPunct="1">
              <a:defRPr/>
            </a:pPr>
            <a:r>
              <a:rPr lang="es-ES" sz="1800" dirty="0" smtClean="0">
                <a:cs typeface="ＭＳ Ｐゴシック"/>
              </a:rPr>
              <a:t>Pulso apical palpable (DD con P.C)</a:t>
            </a:r>
          </a:p>
          <a:p>
            <a:pPr eaLnBrk="1" hangingPunct="1">
              <a:defRPr/>
            </a:pPr>
            <a:r>
              <a:rPr lang="es-ES" sz="1800" dirty="0" smtClean="0">
                <a:cs typeface="ＭＳ Ｐゴシック"/>
              </a:rPr>
              <a:t>HM palpable, dolorosa.</a:t>
            </a:r>
          </a:p>
          <a:p>
            <a:pPr eaLnBrk="1" hangingPunct="1">
              <a:defRPr/>
            </a:pPr>
            <a:r>
              <a:rPr lang="es-ES" sz="1800" dirty="0" smtClean="0">
                <a:cs typeface="ＭＳ Ｐゴシック"/>
              </a:rPr>
              <a:t>Ascitis</a:t>
            </a:r>
          </a:p>
          <a:p>
            <a:pPr eaLnBrk="1" hangingPunct="1">
              <a:defRPr/>
            </a:pPr>
            <a:r>
              <a:rPr lang="es-ES" sz="1800" dirty="0" smtClean="0">
                <a:cs typeface="ＭＳ Ｐゴシック"/>
              </a:rPr>
              <a:t>Edemas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es-ES" sz="1800" dirty="0" smtClean="0">
              <a:solidFill>
                <a:srgbClr val="FF0000"/>
              </a:solidFill>
              <a:cs typeface="ＭＳ Ｐゴシック"/>
            </a:endParaRPr>
          </a:p>
        </p:txBody>
      </p:sp>
      <p:pic>
        <p:nvPicPr>
          <p:cNvPr id="20483" name="Picture 11" descr="ic"/>
          <p:cNvPicPr>
            <a:picLocks noChangeAspect="1" noChangeArrowheads="1"/>
          </p:cNvPicPr>
          <p:nvPr/>
        </p:nvPicPr>
        <p:blipFill>
          <a:blip r:embed="rId2"/>
          <a:srcRect l="3978"/>
          <a:stretch>
            <a:fillRect/>
          </a:stretch>
        </p:blipFill>
        <p:spPr bwMode="auto">
          <a:xfrm>
            <a:off x="596900" y="4797425"/>
            <a:ext cx="1608138" cy="178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4" name="Picture 13" descr="disne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71775" y="4824413"/>
            <a:ext cx="1123950" cy="1700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5" name="Picture 15" descr="tumblr_l8idlnuNhY1qa7k1c"/>
          <p:cNvPicPr>
            <a:picLocks noChangeAspect="1" noChangeArrowheads="1"/>
          </p:cNvPicPr>
          <p:nvPr/>
        </p:nvPicPr>
        <p:blipFill>
          <a:blip r:embed="rId4"/>
          <a:srcRect b="6088"/>
          <a:stretch>
            <a:fillRect/>
          </a:stretch>
        </p:blipFill>
        <p:spPr bwMode="auto">
          <a:xfrm>
            <a:off x="4787900" y="4913313"/>
            <a:ext cx="1800225" cy="1395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1 Título"/>
          <p:cNvSpPr>
            <a:spLocks noGrp="1"/>
          </p:cNvSpPr>
          <p:nvPr>
            <p:ph type="title"/>
          </p:nvPr>
        </p:nvSpPr>
        <p:spPr>
          <a:xfrm>
            <a:off x="0" y="44450"/>
            <a:ext cx="9144000" cy="1081088"/>
          </a:xfrm>
        </p:spPr>
        <p:txBody>
          <a:bodyPr/>
          <a:lstStyle/>
          <a:p>
            <a:pPr eaLnBrk="1" hangingPunct="1">
              <a:defRPr/>
            </a:pPr>
            <a:r>
              <a:rPr lang="es-ES" sz="4000" b="1" dirty="0" smtClean="0">
                <a:solidFill>
                  <a:srgbClr val="D7D03F"/>
                </a:solidFill>
              </a:rPr>
              <a:t>MCR: DIAGNOSTICO SINDRÓMICO</a:t>
            </a:r>
            <a:endParaRPr lang="es-ES" sz="4000" b="1" dirty="0">
              <a:solidFill>
                <a:srgbClr val="D7D03F"/>
              </a:solidFill>
            </a:endParaRPr>
          </a:p>
        </p:txBody>
      </p:sp>
      <p:pic>
        <p:nvPicPr>
          <p:cNvPr id="20487" name="Picture 2" descr="http://www.trainmed.com/trainmed2/contentFiles/12302/es/ingurgitacion_yugular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019925" y="5084763"/>
            <a:ext cx="1752600" cy="131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00113" y="1217613"/>
            <a:ext cx="4013200" cy="541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394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51500" y="1916113"/>
            <a:ext cx="2808288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1 Título"/>
          <p:cNvSpPr>
            <a:spLocks noGrp="1"/>
          </p:cNvSpPr>
          <p:nvPr>
            <p:ph type="title"/>
          </p:nvPr>
        </p:nvSpPr>
        <p:spPr>
          <a:xfrm>
            <a:off x="0" y="0"/>
            <a:ext cx="8610600" cy="1125538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s-ES" sz="4000" b="1" kern="1200" dirty="0" smtClean="0">
                <a:solidFill>
                  <a:srgbClr val="D7D03F"/>
                </a:solidFill>
              </a:rPr>
              <a:t>3.- ENF ENDOMIOCÁRDICA</a:t>
            </a:r>
            <a:r>
              <a:rPr lang="es-ES" sz="4000" b="1" dirty="0" smtClean="0">
                <a:solidFill>
                  <a:srgbClr val="D7D03F"/>
                </a:solidFill>
              </a:rPr>
              <a:t/>
            </a:r>
            <a:br>
              <a:rPr lang="es-ES" sz="4000" b="1" dirty="0" smtClean="0">
                <a:solidFill>
                  <a:srgbClr val="D7D03F"/>
                </a:solidFill>
              </a:rPr>
            </a:br>
            <a:r>
              <a:rPr lang="es-ES" sz="3111" b="1" kern="1200" dirty="0" smtClean="0">
                <a:solidFill>
                  <a:srgbClr val="D7D03F"/>
                </a:solidFill>
              </a:rPr>
              <a:t>Diagnóstico</a:t>
            </a:r>
            <a:endParaRPr lang="es-ES" sz="3600" b="1" kern="1200" dirty="0" smtClean="0">
              <a:solidFill>
                <a:srgbClr val="D7D03F"/>
              </a:solidFill>
            </a:endParaRPr>
          </a:p>
        </p:txBody>
      </p:sp>
      <p:pic>
        <p:nvPicPr>
          <p:cNvPr id="59396" name="Imagen 4" descr="images-3.jpe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812088" y="49213"/>
            <a:ext cx="1260475" cy="931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397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330825" y="3284538"/>
            <a:ext cx="3481388" cy="312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250825" y="1341438"/>
            <a:ext cx="4244975" cy="3311525"/>
          </a:xfrm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r>
              <a:rPr lang="es-ES" sz="2000" b="1" dirty="0" smtClean="0">
                <a:cs typeface="ＭＳ Ｐゴシック"/>
              </a:rPr>
              <a:t>ELECTROCARDIOGRAMA</a:t>
            </a:r>
          </a:p>
          <a:p>
            <a:pPr eaLnBrk="1" hangingPunct="1">
              <a:defRPr/>
            </a:pPr>
            <a:r>
              <a:rPr lang="es-ES" sz="2000" dirty="0" smtClean="0">
                <a:cs typeface="ＭＳ Ｐゴシック"/>
              </a:rPr>
              <a:t>FA frecuente</a:t>
            </a:r>
          </a:p>
          <a:p>
            <a:pPr eaLnBrk="1" hangingPunct="1">
              <a:defRPr/>
            </a:pPr>
            <a:r>
              <a:rPr lang="es-ES" sz="2000" dirty="0" smtClean="0">
                <a:cs typeface="ＭＳ Ｐゴシック"/>
              </a:rPr>
              <a:t>Arritmias auriculares o ventriculares</a:t>
            </a:r>
          </a:p>
          <a:p>
            <a:pPr eaLnBrk="1" hangingPunct="1">
              <a:defRPr/>
            </a:pPr>
            <a:r>
              <a:rPr lang="es-ES" sz="2000" b="1" dirty="0" smtClean="0">
                <a:cs typeface="ＭＳ Ｐゴシック"/>
              </a:rPr>
              <a:t>QRS bajo voltaje</a:t>
            </a:r>
          </a:p>
          <a:p>
            <a:pPr eaLnBrk="1" hangingPunct="1">
              <a:defRPr/>
            </a:pPr>
            <a:r>
              <a:rPr lang="es-ES" sz="2000" dirty="0" smtClean="0">
                <a:cs typeface="ＭＳ Ｐゴシック"/>
              </a:rPr>
              <a:t>BAV</a:t>
            </a:r>
          </a:p>
          <a:p>
            <a:pPr eaLnBrk="1" hangingPunct="1">
              <a:defRPr/>
            </a:pPr>
            <a:r>
              <a:rPr lang="es-ES" sz="2000" dirty="0" smtClean="0">
                <a:cs typeface="ＭＳ Ｐゴシック"/>
              </a:rPr>
              <a:t>Alteración repolarización</a:t>
            </a:r>
          </a:p>
          <a:p>
            <a:pPr eaLnBrk="1" hangingPunct="1">
              <a:defRPr/>
            </a:pPr>
            <a:r>
              <a:rPr lang="es-ES" sz="2000" dirty="0" smtClean="0">
                <a:cs typeface="ＭＳ Ｐゴシック"/>
              </a:rPr>
              <a:t>Bloqueos de rama</a:t>
            </a:r>
          </a:p>
          <a:p>
            <a:pPr eaLnBrk="1" hangingPunct="1">
              <a:defRPr/>
            </a:pPr>
            <a:r>
              <a:rPr lang="es-ES" sz="2000" dirty="0" smtClean="0">
                <a:cs typeface="ＭＳ Ｐゴシック"/>
              </a:rPr>
              <a:t>Eje anormal</a:t>
            </a:r>
          </a:p>
          <a:p>
            <a:pPr eaLnBrk="1" hangingPunct="1">
              <a:defRPr/>
            </a:pPr>
            <a:endParaRPr lang="es-ES" sz="2000" dirty="0" smtClean="0">
              <a:cs typeface="ＭＳ Ｐゴシック"/>
            </a:endParaRPr>
          </a:p>
        </p:txBody>
      </p:sp>
      <p:sp>
        <p:nvSpPr>
          <p:cNvPr id="21508" name="Rectangle 4"/>
          <p:cNvSpPr>
            <a:spLocks noGrp="1" noChangeArrowheads="1"/>
          </p:cNvSpPr>
          <p:nvPr>
            <p:ph sz="half" idx="4294967295"/>
          </p:nvPr>
        </p:nvSpPr>
        <p:spPr>
          <a:xfrm>
            <a:off x="4648200" y="1341438"/>
            <a:ext cx="4244975" cy="5256212"/>
          </a:xfrm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r>
              <a:rPr lang="es-ES" sz="2000" b="1" dirty="0" smtClean="0">
                <a:cs typeface="ＭＳ Ｐゴシック"/>
              </a:rPr>
              <a:t>RX TÓRAX</a:t>
            </a:r>
          </a:p>
          <a:p>
            <a:pPr eaLnBrk="1" hangingPunct="1">
              <a:defRPr/>
            </a:pPr>
            <a:r>
              <a:rPr lang="es-ES" sz="2000" dirty="0" smtClean="0">
                <a:cs typeface="ＭＳ Ｐゴシック"/>
              </a:rPr>
              <a:t>Corazón tamaño normal o ligeramente aumentado de tamaño.</a:t>
            </a:r>
          </a:p>
          <a:p>
            <a:pPr eaLnBrk="1" hangingPunct="1">
              <a:defRPr/>
            </a:pPr>
            <a:r>
              <a:rPr lang="es-ES" sz="2000" dirty="0" smtClean="0">
                <a:cs typeface="ＭＳ Ｐゴシック"/>
              </a:rPr>
              <a:t>Congestión pulmonar si IC</a:t>
            </a:r>
          </a:p>
          <a:p>
            <a:pPr eaLnBrk="1" hangingPunct="1">
              <a:defRPr/>
            </a:pPr>
            <a:r>
              <a:rPr lang="es-ES" sz="2000" dirty="0" smtClean="0">
                <a:cs typeface="ＭＳ Ｐゴシック"/>
              </a:rPr>
              <a:t>Calcificación pericárdica – P.C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es-ES" sz="2000" dirty="0" smtClean="0">
              <a:effectLst/>
              <a:cs typeface="ＭＳ Ｐゴシック"/>
            </a:endParaRPr>
          </a:p>
          <a:p>
            <a:pPr eaLnBrk="1" hangingPunct="1">
              <a:buFont typeface="Wingdings" pitchFamily="2" charset="2"/>
              <a:buNone/>
              <a:defRPr/>
            </a:pPr>
            <a:endParaRPr lang="es-ES" sz="2000" b="1" dirty="0" smtClean="0">
              <a:cs typeface="ＭＳ Ｐゴシック"/>
            </a:endParaRPr>
          </a:p>
          <a:p>
            <a:pPr eaLnBrk="1" hangingPunct="1">
              <a:buFont typeface="Wingdings" pitchFamily="2" charset="2"/>
              <a:buNone/>
              <a:defRPr/>
            </a:pPr>
            <a:endParaRPr lang="es-ES" sz="2000" b="1" dirty="0" smtClean="0">
              <a:cs typeface="ＭＳ Ｐゴシック"/>
            </a:endParaRPr>
          </a:p>
          <a:p>
            <a:pPr eaLnBrk="1" hangingPunct="1">
              <a:buFont typeface="Wingdings" pitchFamily="2" charset="2"/>
              <a:buNone/>
              <a:defRPr/>
            </a:pPr>
            <a:endParaRPr lang="es-ES" sz="2000" b="1" dirty="0" smtClean="0">
              <a:cs typeface="ＭＳ Ｐゴシック"/>
            </a:endParaRPr>
          </a:p>
          <a:p>
            <a:pPr eaLnBrk="1" hangingPunct="1">
              <a:buFont typeface="Wingdings" pitchFamily="2" charset="2"/>
              <a:buNone/>
              <a:defRPr/>
            </a:pPr>
            <a:endParaRPr lang="es-ES" sz="2000" b="1" dirty="0" smtClean="0">
              <a:cs typeface="ＭＳ Ｐゴシック"/>
            </a:endParaRPr>
          </a:p>
          <a:p>
            <a:pPr eaLnBrk="1" hangingPunct="1">
              <a:buFont typeface="Wingdings" pitchFamily="2" charset="2"/>
              <a:buNone/>
              <a:defRPr/>
            </a:pPr>
            <a:endParaRPr lang="es-ES" sz="2000" b="1" dirty="0" smtClean="0">
              <a:cs typeface="ＭＳ Ｐゴシック"/>
            </a:endParaRPr>
          </a:p>
          <a:p>
            <a:pPr eaLnBrk="1" hangingPunct="1">
              <a:buFont typeface="Wingdings" pitchFamily="2" charset="2"/>
              <a:buNone/>
              <a:defRPr/>
            </a:pPr>
            <a:endParaRPr lang="es-ES" sz="2000" b="1" dirty="0" smtClean="0">
              <a:cs typeface="ＭＳ Ｐゴシック"/>
            </a:endParaRPr>
          </a:p>
          <a:p>
            <a:pPr eaLnBrk="1" hangingPunct="1">
              <a:buFont typeface="Wingdings" pitchFamily="2" charset="2"/>
              <a:buNone/>
              <a:defRPr/>
            </a:pPr>
            <a:r>
              <a:rPr lang="es-ES" sz="2000" b="1" dirty="0" smtClean="0">
                <a:cs typeface="ＭＳ Ｐゴシック"/>
              </a:rPr>
              <a:t>AS</a:t>
            </a:r>
            <a:r>
              <a:rPr lang="es-ES" sz="2000" dirty="0" smtClean="0">
                <a:cs typeface="ＭＳ Ｐゴシック"/>
              </a:rPr>
              <a:t>: Elevación de troponina y BNP = marcadores daño cardiaco</a:t>
            </a:r>
          </a:p>
        </p:txBody>
      </p:sp>
      <p:sp>
        <p:nvSpPr>
          <p:cNvPr id="4" name="1 Título"/>
          <p:cNvSpPr txBox="1">
            <a:spLocks/>
          </p:cNvSpPr>
          <p:nvPr/>
        </p:nvSpPr>
        <p:spPr bwMode="auto">
          <a:xfrm>
            <a:off x="0" y="44450"/>
            <a:ext cx="9144000" cy="9366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/>
          <a:lstStyle/>
          <a:p>
            <a:pPr algn="ctr">
              <a:defRPr/>
            </a:pPr>
            <a:r>
              <a:rPr lang="es-ES" sz="4000" b="1" kern="0" dirty="0">
                <a:solidFill>
                  <a:srgbClr val="D7D03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ＭＳ Ｐゴシック" charset="0"/>
              </a:rPr>
              <a:t>MCR: DIAGNOSTICO SINDRÓMICO</a:t>
            </a:r>
          </a:p>
        </p:txBody>
      </p:sp>
      <p:sp>
        <p:nvSpPr>
          <p:cNvPr id="5" name="1 Título"/>
          <p:cNvSpPr>
            <a:spLocks noGrp="1"/>
          </p:cNvSpPr>
          <p:nvPr>
            <p:ph type="title"/>
          </p:nvPr>
        </p:nvSpPr>
        <p:spPr>
          <a:xfrm>
            <a:off x="457200" y="620713"/>
            <a:ext cx="8229600" cy="796925"/>
          </a:xfrm>
        </p:spPr>
        <p:txBody>
          <a:bodyPr/>
          <a:lstStyle/>
          <a:p>
            <a:pPr eaLnBrk="1" hangingPunct="1">
              <a:defRPr/>
            </a:pPr>
            <a:r>
              <a:rPr lang="es-ES" sz="2400" b="1" dirty="0" smtClean="0">
                <a:solidFill>
                  <a:srgbClr val="D7D03F"/>
                </a:solidFill>
              </a:rPr>
              <a:t>PRUEBAS COMPLEMENTARIAS</a:t>
            </a:r>
            <a:endParaRPr lang="es-ES" sz="2400" b="1" dirty="0">
              <a:solidFill>
                <a:srgbClr val="D7D03F"/>
              </a:solidFill>
            </a:endParaRPr>
          </a:p>
        </p:txBody>
      </p:sp>
      <p:pic>
        <p:nvPicPr>
          <p:cNvPr id="21509" name="Imagen 6" descr="ECG_massive_pericardial_effusion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5288" y="4724400"/>
            <a:ext cx="3567112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0" name="Picture 2" descr="http://seram2010.com/modules/posters/files/diapositiva25_copy8.jpg"/>
          <p:cNvPicPr>
            <a:picLocks noChangeAspect="1" noChangeArrowheads="1"/>
          </p:cNvPicPr>
          <p:nvPr/>
        </p:nvPicPr>
        <p:blipFill>
          <a:blip r:embed="rId3"/>
          <a:srcRect l="13409" t="13420" r="16187" b="3824"/>
          <a:stretch>
            <a:fillRect/>
          </a:stretch>
        </p:blipFill>
        <p:spPr bwMode="auto">
          <a:xfrm>
            <a:off x="5586413" y="3644900"/>
            <a:ext cx="2370137" cy="2087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 idx="4294967295"/>
          </p:nvPr>
        </p:nvSpPr>
        <p:spPr>
          <a:xfrm>
            <a:off x="323850" y="476250"/>
            <a:ext cx="8362950" cy="941388"/>
          </a:xfrm>
        </p:spPr>
        <p:txBody>
          <a:bodyPr/>
          <a:lstStyle/>
          <a:p>
            <a:pPr eaLnBrk="1" hangingPunct="1">
              <a:defRPr/>
            </a:pPr>
            <a:r>
              <a:rPr lang="es-ES" sz="2400" b="1" dirty="0" smtClean="0">
                <a:solidFill>
                  <a:srgbClr val="D7D03F"/>
                </a:solidFill>
              </a:rPr>
              <a:t>ECOCARDIOGRAMA</a:t>
            </a:r>
            <a:endParaRPr lang="es-ES" sz="1600" b="1" dirty="0">
              <a:solidFill>
                <a:srgbClr val="D7D03F"/>
              </a:solidFill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4294967295"/>
          </p:nvPr>
        </p:nvSpPr>
        <p:spPr>
          <a:xfrm>
            <a:off x="228600" y="2362200"/>
            <a:ext cx="6324600" cy="4162425"/>
          </a:xfrm>
        </p:spPr>
        <p:txBody>
          <a:bodyPr>
            <a:normAutofit fontScale="85000" lnSpcReduction="20000"/>
          </a:bodyPr>
          <a:lstStyle/>
          <a:p>
            <a:pPr eaLnBrk="1" hangingPunct="1">
              <a:buFont typeface="Wingdings" pitchFamily="2" charset="2"/>
              <a:buNone/>
              <a:defRPr/>
            </a:pPr>
            <a:endParaRPr lang="es-ES" b="1" dirty="0" smtClean="0">
              <a:solidFill>
                <a:srgbClr val="FF0000"/>
              </a:solidFill>
            </a:endParaRPr>
          </a:p>
          <a:p>
            <a:pPr eaLnBrk="1" hangingPunct="1">
              <a:buFont typeface="Wingdings" pitchFamily="2" charset="2"/>
              <a:buNone/>
              <a:defRPr/>
            </a:pPr>
            <a:r>
              <a:rPr lang="es-ES" dirty="0" smtClean="0"/>
              <a:t>Papel esencial en el diagnóstico:</a:t>
            </a:r>
          </a:p>
          <a:p>
            <a:pPr eaLnBrk="1" hangingPunct="1">
              <a:defRPr/>
            </a:pPr>
            <a:r>
              <a:rPr lang="es-ES" sz="3097" dirty="0" smtClean="0"/>
              <a:t>Ventrículos: Afectación VI +/- VD. Habitualmente no dilatados (volumen N o bajo). Espesor normal o aumentado (infiltración, almacenamiento…)</a:t>
            </a:r>
          </a:p>
          <a:p>
            <a:pPr eaLnBrk="1" hangingPunct="1">
              <a:defRPr/>
            </a:pPr>
            <a:r>
              <a:rPr lang="es-ES" sz="3097" dirty="0" smtClean="0"/>
              <a:t>FE normal… DVI en fases tardías</a:t>
            </a:r>
          </a:p>
          <a:p>
            <a:pPr eaLnBrk="1" hangingPunct="1">
              <a:defRPr/>
            </a:pPr>
            <a:r>
              <a:rPr lang="es-ES" sz="3097" b="1" dirty="0" smtClean="0"/>
              <a:t>Disfunción diastólica tipo III </a:t>
            </a:r>
          </a:p>
          <a:p>
            <a:pPr eaLnBrk="1" hangingPunct="1">
              <a:defRPr/>
            </a:pPr>
            <a:r>
              <a:rPr lang="es-ES" sz="3097" dirty="0" smtClean="0"/>
              <a:t>Aurículas dilatadas (presiones elevadas)</a:t>
            </a:r>
          </a:p>
          <a:p>
            <a:pPr eaLnBrk="1" hangingPunct="1">
              <a:defRPr/>
            </a:pPr>
            <a:r>
              <a:rPr lang="es-ES" sz="3097" dirty="0" smtClean="0"/>
              <a:t>Pericardio normal  &gt; DPc leve</a:t>
            </a:r>
          </a:p>
          <a:p>
            <a:pPr eaLnBrk="1" hangingPunct="1">
              <a:defRPr/>
            </a:pPr>
            <a:endParaRPr lang="es-ES" dirty="0" smtClean="0">
              <a:cs typeface="ＭＳ Ｐゴシック"/>
            </a:endParaRPr>
          </a:p>
          <a:p>
            <a:pPr eaLnBrk="1" hangingPunct="1">
              <a:defRPr/>
            </a:pPr>
            <a:endParaRPr lang="es-ES" dirty="0" smtClean="0"/>
          </a:p>
          <a:p>
            <a:pPr eaLnBrk="1" hangingPunct="1">
              <a:defRPr/>
            </a:pPr>
            <a:endParaRPr lang="es-ES" dirty="0" smtClean="0">
              <a:solidFill>
                <a:srgbClr val="FF0000"/>
              </a:solidFill>
            </a:endParaRPr>
          </a:p>
          <a:p>
            <a:pPr eaLnBrk="1" hangingPunct="1">
              <a:buFont typeface="Wingdings" pitchFamily="2" charset="2"/>
              <a:buNone/>
              <a:defRPr/>
            </a:pPr>
            <a:endParaRPr lang="es-ES" dirty="0"/>
          </a:p>
        </p:txBody>
      </p:sp>
      <p:pic>
        <p:nvPicPr>
          <p:cNvPr id="22531" name="Picture 5" descr="ecocardiogram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956550" y="692150"/>
            <a:ext cx="1187450" cy="1093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1 Título"/>
          <p:cNvSpPr txBox="1">
            <a:spLocks/>
          </p:cNvSpPr>
          <p:nvPr/>
        </p:nvSpPr>
        <p:spPr bwMode="auto">
          <a:xfrm>
            <a:off x="0" y="44450"/>
            <a:ext cx="9144000" cy="7207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/>
          <a:lstStyle/>
          <a:p>
            <a:pPr algn="ctr">
              <a:defRPr/>
            </a:pPr>
            <a:r>
              <a:rPr lang="es-ES" sz="4000" b="1" kern="0" dirty="0">
                <a:solidFill>
                  <a:srgbClr val="D7D03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ＭＳ Ｐゴシック" charset="0"/>
              </a:rPr>
              <a:t>MCR: DIAGNOSTICO SINDRÓMICO</a:t>
            </a:r>
          </a:p>
        </p:txBody>
      </p:sp>
      <p:sp>
        <p:nvSpPr>
          <p:cNvPr id="22533" name="6 CuadroTexto"/>
          <p:cNvSpPr txBox="1">
            <a:spLocks noChangeArrowheads="1"/>
          </p:cNvSpPr>
          <p:nvPr/>
        </p:nvSpPr>
        <p:spPr bwMode="auto">
          <a:xfrm>
            <a:off x="5867400" y="2852738"/>
            <a:ext cx="3276600" cy="76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endParaRPr lang="es-ES" sz="1100">
              <a:solidFill>
                <a:srgbClr val="FF0000"/>
              </a:solidFill>
            </a:endParaRPr>
          </a:p>
          <a:p>
            <a:pPr algn="r"/>
            <a:r>
              <a:rPr lang="es-ES" sz="1100">
                <a:solidFill>
                  <a:srgbClr val="FF0000"/>
                </a:solidFill>
              </a:rPr>
              <a:t>Curr Opin Cardiol 2002;17:470</a:t>
            </a:r>
          </a:p>
          <a:p>
            <a:pPr algn="r"/>
            <a:r>
              <a:rPr lang="es-ES" sz="1100">
                <a:solidFill>
                  <a:srgbClr val="FF0000"/>
                </a:solidFill>
              </a:rPr>
              <a:t>Echocardiography 1998;15:297</a:t>
            </a:r>
          </a:p>
          <a:p>
            <a:pPr algn="r"/>
            <a:r>
              <a:rPr lang="es-ES" sz="1100">
                <a:solidFill>
                  <a:srgbClr val="FF0000"/>
                </a:solidFill>
              </a:rPr>
              <a:t>Am J Cardiol 1997;79:921</a:t>
            </a:r>
          </a:p>
        </p:txBody>
      </p:sp>
      <p:pic>
        <p:nvPicPr>
          <p:cNvPr id="22534" name="4 Imagen" descr="MCR-57.tif"/>
          <p:cNvPicPr>
            <a:picLocks noChangeAspect="1"/>
          </p:cNvPicPr>
          <p:nvPr/>
        </p:nvPicPr>
        <p:blipFill>
          <a:blip r:embed="rId4"/>
          <a:srcRect l="7693" t="9320" r="10239" b="44714"/>
          <a:stretch>
            <a:fillRect/>
          </a:stretch>
        </p:blipFill>
        <p:spPr bwMode="auto">
          <a:xfrm>
            <a:off x="5940425" y="4292600"/>
            <a:ext cx="3098800" cy="2389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ángulo 8"/>
          <p:cNvSpPr/>
          <p:nvPr/>
        </p:nvSpPr>
        <p:spPr>
          <a:xfrm>
            <a:off x="304800" y="1371600"/>
            <a:ext cx="7391400" cy="86201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Font typeface="Wingdings" pitchFamily="2" charset="2"/>
              <a:buNone/>
              <a:defRPr/>
            </a:pPr>
            <a:r>
              <a:rPr lang="es-ES" sz="2600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ＭＳ Ｐゴシック" charset="0"/>
              </a:rPr>
              <a:t>Elemento Dx incruento fundamental: Anato y HD.</a:t>
            </a:r>
          </a:p>
          <a:p>
            <a:pPr>
              <a:buFont typeface="Wingdings" pitchFamily="2" charset="2"/>
              <a:buNone/>
              <a:defRPr/>
            </a:pPr>
            <a:r>
              <a:rPr lang="es-ES" sz="2400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ＭＳ Ｐゴシック" charset="0"/>
              </a:rPr>
              <a:t> </a:t>
            </a:r>
            <a:r>
              <a:rPr lang="es-ES" sz="1400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ＭＳ Ｐゴシック" charset="0"/>
              </a:rPr>
              <a:t>(Ampliamente disponible, no invasiva, de bajo coste, rápida…)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3 Imagen" descr="MCR-56.tif"/>
          <p:cNvPicPr>
            <a:picLocks noChangeAspect="1"/>
          </p:cNvPicPr>
          <p:nvPr/>
        </p:nvPicPr>
        <p:blipFill>
          <a:blip r:embed="rId2"/>
          <a:srcRect l="7935" t="12601" r="8279" b="29651"/>
          <a:stretch>
            <a:fillRect/>
          </a:stretch>
        </p:blipFill>
        <p:spPr bwMode="auto">
          <a:xfrm>
            <a:off x="179388" y="1196975"/>
            <a:ext cx="5691187" cy="5395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1 Título"/>
          <p:cNvSpPr txBox="1">
            <a:spLocks/>
          </p:cNvSpPr>
          <p:nvPr/>
        </p:nvSpPr>
        <p:spPr bwMode="auto">
          <a:xfrm>
            <a:off x="0" y="187325"/>
            <a:ext cx="9144000" cy="7207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/>
          <a:lstStyle/>
          <a:p>
            <a:pPr algn="ctr">
              <a:defRPr/>
            </a:pPr>
            <a:r>
              <a:rPr lang="es-ES" sz="4000" b="1" kern="0" dirty="0">
                <a:solidFill>
                  <a:srgbClr val="D7D03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ＭＳ Ｐゴシック" charset="0"/>
              </a:rPr>
              <a:t>MCR: DIAGNOSTICO SINDRÓMICO</a:t>
            </a:r>
          </a:p>
          <a:p>
            <a:pPr algn="ctr">
              <a:defRPr/>
            </a:pPr>
            <a:r>
              <a:rPr lang="es-ES" sz="2400" b="1" kern="0" dirty="0">
                <a:solidFill>
                  <a:srgbClr val="D7D03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ＭＳ Ｐゴシック" charset="0"/>
              </a:rPr>
              <a:t>ECO – Características generales</a:t>
            </a:r>
          </a:p>
        </p:txBody>
      </p:sp>
      <p:pic>
        <p:nvPicPr>
          <p:cNvPr id="24579" name="3 Marcador de contenido" descr="MCR-58.tif"/>
          <p:cNvPicPr>
            <a:picLocks noChangeAspect="1"/>
          </p:cNvPicPr>
          <p:nvPr/>
        </p:nvPicPr>
        <p:blipFill>
          <a:blip r:embed="rId3"/>
          <a:srcRect l="10922" t="12689" r="10420" b="20589"/>
          <a:stretch>
            <a:fillRect/>
          </a:stretch>
        </p:blipFill>
        <p:spPr bwMode="auto">
          <a:xfrm>
            <a:off x="6227763" y="1243013"/>
            <a:ext cx="2592387" cy="302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0" name="3 Marcador de contenido" descr="MCR-59.tif"/>
          <p:cNvPicPr>
            <a:picLocks noGrp="1" noChangeAspect="1"/>
          </p:cNvPicPr>
          <p:nvPr>
            <p:ph idx="1"/>
          </p:nvPr>
        </p:nvPicPr>
        <p:blipFill>
          <a:blip r:embed="rId4"/>
          <a:srcRect l="8740" t="7941" r="10417" b="39648"/>
          <a:stretch>
            <a:fillRect/>
          </a:stretch>
        </p:blipFill>
        <p:spPr>
          <a:xfrm>
            <a:off x="6227763" y="4364038"/>
            <a:ext cx="2665412" cy="237807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5 Imagen" descr="MCR-53.tif"/>
          <p:cNvPicPr>
            <a:picLocks noChangeAspect="1"/>
          </p:cNvPicPr>
          <p:nvPr/>
        </p:nvPicPr>
        <p:blipFill>
          <a:blip r:embed="rId2"/>
          <a:srcRect l="7222" t="5254" r="49445" b="43301"/>
          <a:stretch>
            <a:fillRect/>
          </a:stretch>
        </p:blipFill>
        <p:spPr bwMode="auto">
          <a:xfrm>
            <a:off x="6156325" y="1484313"/>
            <a:ext cx="2865438" cy="4681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2" name="6 Imagen" descr="MCR-8.tiff"/>
          <p:cNvPicPr>
            <a:picLocks noChangeAspect="1"/>
          </p:cNvPicPr>
          <p:nvPr/>
        </p:nvPicPr>
        <p:blipFill>
          <a:blip r:embed="rId3"/>
          <a:srcRect l="6239" t="5730" r="13281" b="49609"/>
          <a:stretch>
            <a:fillRect/>
          </a:stretch>
        </p:blipFill>
        <p:spPr bwMode="auto">
          <a:xfrm>
            <a:off x="395288" y="1268413"/>
            <a:ext cx="5472112" cy="417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3" name="7 Rectángulo"/>
          <p:cNvSpPr>
            <a:spLocks noChangeArrowheads="1"/>
          </p:cNvSpPr>
          <p:nvPr/>
        </p:nvSpPr>
        <p:spPr bwMode="auto">
          <a:xfrm>
            <a:off x="4648200" y="6477000"/>
            <a:ext cx="4572000" cy="43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s-ES" sz="1100">
                <a:solidFill>
                  <a:srgbClr val="FF0000"/>
                </a:solidFill>
              </a:rPr>
              <a:t>Circulation 1989;79:357. </a:t>
            </a:r>
          </a:p>
          <a:p>
            <a:pPr algn="r"/>
            <a:r>
              <a:rPr lang="es-ES_tradnl" sz="1100">
                <a:solidFill>
                  <a:srgbClr val="FF0000"/>
                </a:solidFill>
              </a:rPr>
              <a:t>Rev Esp Cardiol. 2000; 53: 663-83</a:t>
            </a:r>
            <a:endParaRPr lang="es-ES" sz="1100">
              <a:solidFill>
                <a:srgbClr val="FF0000"/>
              </a:solidFill>
            </a:endParaRPr>
          </a:p>
        </p:txBody>
      </p:sp>
      <p:sp>
        <p:nvSpPr>
          <p:cNvPr id="9" name="1 Título"/>
          <p:cNvSpPr txBox="1">
            <a:spLocks/>
          </p:cNvSpPr>
          <p:nvPr/>
        </p:nvSpPr>
        <p:spPr bwMode="auto">
          <a:xfrm>
            <a:off x="0" y="187325"/>
            <a:ext cx="9144000" cy="7207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/>
          <a:lstStyle/>
          <a:p>
            <a:pPr algn="ctr">
              <a:defRPr/>
            </a:pPr>
            <a:r>
              <a:rPr lang="es-ES" sz="4000" b="1" kern="0" dirty="0">
                <a:solidFill>
                  <a:srgbClr val="D7D03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ＭＳ Ｐゴシック" charset="0"/>
              </a:rPr>
              <a:t>MCR: DIAGNOSTICO SINDRÓMICO</a:t>
            </a:r>
          </a:p>
          <a:p>
            <a:pPr algn="ctr">
              <a:defRPr/>
            </a:pPr>
            <a:r>
              <a:rPr lang="es-ES" sz="2400" b="1" kern="0" dirty="0">
                <a:solidFill>
                  <a:srgbClr val="D7D03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ＭＳ Ｐゴシック" charset="0"/>
              </a:rPr>
              <a:t>ECO – Disf diastólica</a:t>
            </a:r>
          </a:p>
        </p:txBody>
      </p:sp>
      <p:sp>
        <p:nvSpPr>
          <p:cNvPr id="6" name="2 Marcador de contenido"/>
          <p:cNvSpPr>
            <a:spLocks noGrp="1"/>
          </p:cNvSpPr>
          <p:nvPr>
            <p:ph idx="4294967295"/>
          </p:nvPr>
        </p:nvSpPr>
        <p:spPr>
          <a:xfrm>
            <a:off x="539750" y="5516563"/>
            <a:ext cx="5184775" cy="1270000"/>
          </a:xfrm>
          <a:ln w="28575">
            <a:solidFill>
              <a:srgbClr val="FFFF00"/>
            </a:solidFill>
          </a:ln>
        </p:spPr>
        <p:txBody>
          <a:bodyPr>
            <a:normAutofit fontScale="92500" lnSpcReduction="10000"/>
          </a:bodyPr>
          <a:lstStyle/>
          <a:p>
            <a:pPr eaLnBrk="1" hangingPunct="1">
              <a:defRPr/>
            </a:pPr>
            <a:r>
              <a:rPr lang="es-ES" sz="1600" dirty="0" smtClean="0"/>
              <a:t>Vm E 1m/s. Vm A &lt; 0,5m/s. E/A &gt; 2</a:t>
            </a:r>
          </a:p>
          <a:p>
            <a:pPr eaLnBrk="1" hangingPunct="1">
              <a:defRPr/>
            </a:pPr>
            <a:r>
              <a:rPr lang="es-ES" sz="1600" dirty="0" smtClean="0"/>
              <a:t>Vm tiempo desaceleración &lt; 150 mseg</a:t>
            </a:r>
          </a:p>
          <a:p>
            <a:pPr eaLnBrk="1" hangingPunct="1">
              <a:defRPr/>
            </a:pPr>
            <a:r>
              <a:rPr lang="es-ES" sz="1600" dirty="0" smtClean="0"/>
              <a:t>TRIV &lt; 70</a:t>
            </a:r>
          </a:p>
          <a:p>
            <a:pPr eaLnBrk="1" hangingPunct="1">
              <a:defRPr/>
            </a:pPr>
            <a:r>
              <a:rPr lang="es-ES" sz="1600" dirty="0" smtClean="0"/>
              <a:t>VVPP y VSH:Onda s pequeña, onda D aumento importante, onda A ancha y profunda.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0" y="44450"/>
            <a:ext cx="9144000" cy="1008063"/>
          </a:xfrm>
        </p:spPr>
        <p:txBody>
          <a:bodyPr/>
          <a:lstStyle/>
          <a:p>
            <a:pPr eaLnBrk="1" hangingPunct="1">
              <a:defRPr/>
            </a:pPr>
            <a:r>
              <a:rPr lang="es-ES" sz="4000" b="1" dirty="0" smtClean="0">
                <a:solidFill>
                  <a:srgbClr val="D7D03F"/>
                </a:solidFill>
                <a:cs typeface="ＭＳ Ｐゴシック"/>
              </a:rPr>
              <a:t>MCR: DIAGNÓSTICO ETIOLÓGICO</a:t>
            </a:r>
            <a:br>
              <a:rPr lang="es-ES" sz="4000" b="1" dirty="0" smtClean="0">
                <a:solidFill>
                  <a:srgbClr val="D7D03F"/>
                </a:solidFill>
                <a:cs typeface="ＭＳ Ｐゴシック"/>
              </a:rPr>
            </a:br>
            <a:r>
              <a:rPr lang="es-ES" sz="2000" b="1" dirty="0" smtClean="0">
                <a:solidFill>
                  <a:srgbClr val="D7D03F"/>
                </a:solidFill>
                <a:cs typeface="ＭＳ Ｐゴシック"/>
              </a:rPr>
              <a:t>CLASIFICACIÓN</a:t>
            </a:r>
          </a:p>
        </p:txBody>
      </p:sp>
      <p:grpSp>
        <p:nvGrpSpPr>
          <p:cNvPr id="26626" name="Agrupar 10"/>
          <p:cNvGrpSpPr>
            <a:grpSpLocks/>
          </p:cNvGrpSpPr>
          <p:nvPr/>
        </p:nvGrpSpPr>
        <p:grpSpPr bwMode="auto">
          <a:xfrm>
            <a:off x="2514600" y="1143000"/>
            <a:ext cx="4175125" cy="5372100"/>
            <a:chOff x="685800" y="1317406"/>
            <a:chExt cx="4175819" cy="5371699"/>
          </a:xfrm>
        </p:grpSpPr>
        <p:pic>
          <p:nvPicPr>
            <p:cNvPr id="26643" name="Picture 1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685800" y="1317406"/>
              <a:ext cx="4175819" cy="53519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6644" name="6 CuadroTexto"/>
            <p:cNvSpPr txBox="1">
              <a:spLocks noChangeArrowheads="1"/>
            </p:cNvSpPr>
            <p:nvPr/>
          </p:nvSpPr>
          <p:spPr bwMode="auto">
            <a:xfrm>
              <a:off x="2483768" y="2132856"/>
              <a:ext cx="274434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s-ES">
                  <a:solidFill>
                    <a:srgbClr val="FF0000"/>
                  </a:solidFill>
                </a:rPr>
                <a:t>*</a:t>
              </a:r>
            </a:p>
          </p:txBody>
        </p:sp>
        <p:sp>
          <p:nvSpPr>
            <p:cNvPr id="26645" name="8 CuadroTexto"/>
            <p:cNvSpPr txBox="1">
              <a:spLocks noChangeArrowheads="1"/>
            </p:cNvSpPr>
            <p:nvPr/>
          </p:nvSpPr>
          <p:spPr bwMode="auto">
            <a:xfrm>
              <a:off x="1763688" y="3203684"/>
              <a:ext cx="274434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s-ES">
                  <a:solidFill>
                    <a:srgbClr val="FF0000"/>
                  </a:solidFill>
                </a:rPr>
                <a:t>*</a:t>
              </a:r>
            </a:p>
          </p:txBody>
        </p:sp>
        <p:sp>
          <p:nvSpPr>
            <p:cNvPr id="26646" name="9 CuadroTexto"/>
            <p:cNvSpPr txBox="1">
              <a:spLocks noChangeArrowheads="1"/>
            </p:cNvSpPr>
            <p:nvPr/>
          </p:nvSpPr>
          <p:spPr bwMode="auto">
            <a:xfrm>
              <a:off x="1763688" y="3356992"/>
              <a:ext cx="274434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s-ES">
                  <a:solidFill>
                    <a:srgbClr val="FF0000"/>
                  </a:solidFill>
                </a:rPr>
                <a:t>*</a:t>
              </a:r>
            </a:p>
          </p:txBody>
        </p:sp>
        <p:sp>
          <p:nvSpPr>
            <p:cNvPr id="26647" name="11 CuadroTexto"/>
            <p:cNvSpPr txBox="1">
              <a:spLocks noChangeArrowheads="1"/>
            </p:cNvSpPr>
            <p:nvPr/>
          </p:nvSpPr>
          <p:spPr bwMode="auto">
            <a:xfrm>
              <a:off x="2699792" y="5589240"/>
              <a:ext cx="274434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s-ES">
                  <a:solidFill>
                    <a:srgbClr val="FF0000"/>
                  </a:solidFill>
                </a:rPr>
                <a:t>*</a:t>
              </a:r>
            </a:p>
          </p:txBody>
        </p:sp>
        <p:sp>
          <p:nvSpPr>
            <p:cNvPr id="26648" name="12 CuadroTexto"/>
            <p:cNvSpPr txBox="1">
              <a:spLocks noChangeArrowheads="1"/>
            </p:cNvSpPr>
            <p:nvPr/>
          </p:nvSpPr>
          <p:spPr bwMode="auto">
            <a:xfrm>
              <a:off x="2051720" y="5435932"/>
              <a:ext cx="274434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s-ES">
                  <a:solidFill>
                    <a:srgbClr val="FF0000"/>
                  </a:solidFill>
                </a:rPr>
                <a:t>*</a:t>
              </a:r>
            </a:p>
          </p:txBody>
        </p:sp>
        <p:sp>
          <p:nvSpPr>
            <p:cNvPr id="26649" name="13 CuadroTexto"/>
            <p:cNvSpPr txBox="1">
              <a:spLocks noChangeArrowheads="1"/>
            </p:cNvSpPr>
            <p:nvPr/>
          </p:nvSpPr>
          <p:spPr bwMode="auto">
            <a:xfrm>
              <a:off x="2267744" y="4931876"/>
              <a:ext cx="274434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s-ES">
                  <a:solidFill>
                    <a:srgbClr val="FF0000"/>
                  </a:solidFill>
                </a:rPr>
                <a:t>*</a:t>
              </a:r>
            </a:p>
          </p:txBody>
        </p:sp>
        <p:sp>
          <p:nvSpPr>
            <p:cNvPr id="26650" name="14 CuadroTexto"/>
            <p:cNvSpPr txBox="1">
              <a:spLocks noChangeArrowheads="1"/>
            </p:cNvSpPr>
            <p:nvPr/>
          </p:nvSpPr>
          <p:spPr bwMode="auto">
            <a:xfrm>
              <a:off x="1705278" y="6381328"/>
              <a:ext cx="2024593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s-ES" sz="1400">
                  <a:solidFill>
                    <a:srgbClr val="FF0000"/>
                  </a:solidFill>
                </a:rPr>
                <a:t>* Trastornos mas frecs </a:t>
              </a:r>
            </a:p>
          </p:txBody>
        </p:sp>
      </p:grpSp>
      <p:sp>
        <p:nvSpPr>
          <p:cNvPr id="26627" name="4 CuadroTexto"/>
          <p:cNvSpPr txBox="1">
            <a:spLocks noChangeArrowheads="1"/>
          </p:cNvSpPr>
          <p:nvPr/>
        </p:nvSpPr>
        <p:spPr bwMode="auto">
          <a:xfrm>
            <a:off x="4067175" y="3933825"/>
            <a:ext cx="2655888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sz="1400" b="1">
                <a:solidFill>
                  <a:srgbClr val="E30BAA"/>
                </a:solidFill>
              </a:rPr>
              <a:t>50% trastorno específico</a:t>
            </a:r>
          </a:p>
          <a:p>
            <a:r>
              <a:rPr lang="es-ES" sz="1400" b="1">
                <a:solidFill>
                  <a:srgbClr val="E30BAA"/>
                </a:solidFill>
              </a:rPr>
              <a:t>50% idiopático</a:t>
            </a:r>
          </a:p>
        </p:txBody>
      </p:sp>
      <p:pic>
        <p:nvPicPr>
          <p:cNvPr id="26628" name="Picture 4" descr="ANd9GcSfAyv_zOgOFkF9Jim0wuMPvrJF-2IZj73SSJVIDfNw-Jf5e67D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19250" y="1773238"/>
            <a:ext cx="773113" cy="1347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9" name="Imagen 20" descr="HEMOCROMATOSIS INICIO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3850" y="2636838"/>
            <a:ext cx="914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0" name="Picture 4" descr="Plaques_in_carcinoid_heart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001000" y="1268413"/>
            <a:ext cx="1143000" cy="1322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1" name="Picture 2" descr="http://www.kidneypathology.com/Imagenes/Amiloidosis%20y/Tricromico2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50825" y="1268413"/>
            <a:ext cx="1214438" cy="909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2" name="Imagen 4" descr="images-3.jpe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27088" y="3789363"/>
            <a:ext cx="1260475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3" name="Imagen 6" descr="FAMILIAR HERENC.jpg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23850" y="4868863"/>
            <a:ext cx="962025" cy="703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4" name="Imagen 5" descr="IDIOP.jpg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875463" y="1484313"/>
            <a:ext cx="973137" cy="728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5" name="Imagen 5" descr="DM.jpg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187450" y="5805488"/>
            <a:ext cx="1074738" cy="806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6" name="Imagen 8" descr="QT2.jpg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6948488" y="2924175"/>
            <a:ext cx="706437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7" name="Imagen 8" descr="MEDICACION1.jpg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7956550" y="2781300"/>
            <a:ext cx="838200" cy="747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8" name="Picture 2" descr="http://femenina-salud.com/wp-content/uploads/2009/10/ia.gif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7019925" y="3933825"/>
            <a:ext cx="908050" cy="979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9" name="Imagen 5" descr="REUMA2.jpg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8523288" y="4076700"/>
            <a:ext cx="620712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40" name="Imagen 9" descr="jpg_Gaucher_cell_05_x1008_2giemsa.jpg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7092950" y="5229225"/>
            <a:ext cx="865188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41" name="Imagen 9" descr="Unknown.jpeg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8366125" y="5157788"/>
            <a:ext cx="777875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42" name="Imagen 20" descr="glucogeno.jpg"/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7885113" y="6021388"/>
            <a:ext cx="941387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RADITO">
  <a:themeElements>
    <a:clrScheme name="Puntos digitales 2">
      <a:dk1>
        <a:srgbClr val="5B5B89"/>
      </a:dk1>
      <a:lt1>
        <a:srgbClr val="FFFFFF"/>
      </a:lt1>
      <a:dk2>
        <a:srgbClr val="666699"/>
      </a:dk2>
      <a:lt2>
        <a:srgbClr val="DFDEF6"/>
      </a:lt2>
      <a:accent1>
        <a:srgbClr val="6666FF"/>
      </a:accent1>
      <a:accent2>
        <a:srgbClr val="52527C"/>
      </a:accent2>
      <a:accent3>
        <a:srgbClr val="B8B8CA"/>
      </a:accent3>
      <a:accent4>
        <a:srgbClr val="DADADA"/>
      </a:accent4>
      <a:accent5>
        <a:srgbClr val="B8B8FF"/>
      </a:accent5>
      <a:accent6>
        <a:srgbClr val="494970"/>
      </a:accent6>
      <a:hlink>
        <a:srgbClr val="9999FF"/>
      </a:hlink>
      <a:folHlink>
        <a:srgbClr val="CCCCFF"/>
      </a:folHlink>
    </a:clrScheme>
    <a:fontScheme name="Puntos digitales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Puntos digitales 1">
        <a:dk1>
          <a:srgbClr val="00008A"/>
        </a:dk1>
        <a:lt1>
          <a:srgbClr val="FFFFFF"/>
        </a:lt1>
        <a:dk2>
          <a:srgbClr val="000099"/>
        </a:dk2>
        <a:lt2>
          <a:srgbClr val="FFFFFF"/>
        </a:lt2>
        <a:accent1>
          <a:srgbClr val="0099FF"/>
        </a:accent1>
        <a:accent2>
          <a:srgbClr val="00007A"/>
        </a:accent2>
        <a:accent3>
          <a:srgbClr val="AAAACA"/>
        </a:accent3>
        <a:accent4>
          <a:srgbClr val="DADADA"/>
        </a:accent4>
        <a:accent5>
          <a:srgbClr val="AACAFF"/>
        </a:accent5>
        <a:accent6>
          <a:srgbClr val="00006E"/>
        </a:accent6>
        <a:hlink>
          <a:srgbClr val="EAEAEA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untos digitales 2">
        <a:dk1>
          <a:srgbClr val="5B5B89"/>
        </a:dk1>
        <a:lt1>
          <a:srgbClr val="FFFFFF"/>
        </a:lt1>
        <a:dk2>
          <a:srgbClr val="666699"/>
        </a:dk2>
        <a:lt2>
          <a:srgbClr val="DFDEF6"/>
        </a:lt2>
        <a:accent1>
          <a:srgbClr val="6666FF"/>
        </a:accent1>
        <a:accent2>
          <a:srgbClr val="52527C"/>
        </a:accent2>
        <a:accent3>
          <a:srgbClr val="B8B8CA"/>
        </a:accent3>
        <a:accent4>
          <a:srgbClr val="DADADA"/>
        </a:accent4>
        <a:accent5>
          <a:srgbClr val="B8B8FF"/>
        </a:accent5>
        <a:accent6>
          <a:srgbClr val="494970"/>
        </a:accent6>
        <a:hlink>
          <a:srgbClr val="9999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untos digitales 3">
        <a:dk1>
          <a:srgbClr val="700000"/>
        </a:dk1>
        <a:lt1>
          <a:srgbClr val="FFFFFF"/>
        </a:lt1>
        <a:dk2>
          <a:srgbClr val="800000"/>
        </a:dk2>
        <a:lt2>
          <a:srgbClr val="FFFFCC"/>
        </a:lt2>
        <a:accent1>
          <a:srgbClr val="BE7960"/>
        </a:accent1>
        <a:accent2>
          <a:srgbClr val="600000"/>
        </a:accent2>
        <a:accent3>
          <a:srgbClr val="C0AAAA"/>
        </a:accent3>
        <a:accent4>
          <a:srgbClr val="DADADA"/>
        </a:accent4>
        <a:accent5>
          <a:srgbClr val="DBBEB6"/>
        </a:accent5>
        <a:accent6>
          <a:srgbClr val="560000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untos digitales 4">
        <a:dk1>
          <a:srgbClr val="000000"/>
        </a:dk1>
        <a:lt1>
          <a:srgbClr val="FDEB9D"/>
        </a:lt1>
        <a:dk2>
          <a:srgbClr val="000000"/>
        </a:dk2>
        <a:lt2>
          <a:srgbClr val="E0CE82"/>
        </a:lt2>
        <a:accent1>
          <a:srgbClr val="EAEAEA"/>
        </a:accent1>
        <a:accent2>
          <a:srgbClr val="C2B476"/>
        </a:accent2>
        <a:accent3>
          <a:srgbClr val="FEF3CC"/>
        </a:accent3>
        <a:accent4>
          <a:srgbClr val="000000"/>
        </a:accent4>
        <a:accent5>
          <a:srgbClr val="F3F3F3"/>
        </a:accent5>
        <a:accent6>
          <a:srgbClr val="B0A36A"/>
        </a:accent6>
        <a:hlink>
          <a:srgbClr val="A47900"/>
        </a:hlink>
        <a:folHlink>
          <a:srgbClr val="8C8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untos digitales 5">
        <a:dk1>
          <a:srgbClr val="5B5E52"/>
        </a:dk1>
        <a:lt1>
          <a:srgbClr val="FFFFFF"/>
        </a:lt1>
        <a:dk2>
          <a:srgbClr val="686B5D"/>
        </a:dk2>
        <a:lt2>
          <a:srgbClr val="CCD5C7"/>
        </a:lt2>
        <a:accent1>
          <a:srgbClr val="809EA8"/>
        </a:accent1>
        <a:accent2>
          <a:srgbClr val="4F5147"/>
        </a:accent2>
        <a:accent3>
          <a:srgbClr val="B9BAB6"/>
        </a:accent3>
        <a:accent4>
          <a:srgbClr val="DADADA"/>
        </a:accent4>
        <a:accent5>
          <a:srgbClr val="C0CCD1"/>
        </a:accent5>
        <a:accent6>
          <a:srgbClr val="47493F"/>
        </a:accent6>
        <a:hlink>
          <a:srgbClr val="AAA854"/>
        </a:hlink>
        <a:folHlink>
          <a:srgbClr val="E1D09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untos digitales 6">
        <a:dk1>
          <a:srgbClr val="46532B"/>
        </a:dk1>
        <a:lt1>
          <a:srgbClr val="FFFFFF"/>
        </a:lt1>
        <a:dk2>
          <a:srgbClr val="4E5D31"/>
        </a:dk2>
        <a:lt2>
          <a:srgbClr val="FFFFCC"/>
        </a:lt2>
        <a:accent1>
          <a:srgbClr val="8F8C00"/>
        </a:accent1>
        <a:accent2>
          <a:srgbClr val="424F29"/>
        </a:accent2>
        <a:accent3>
          <a:srgbClr val="B2B6AD"/>
        </a:accent3>
        <a:accent4>
          <a:srgbClr val="DADADA"/>
        </a:accent4>
        <a:accent5>
          <a:srgbClr val="C6C5AA"/>
        </a:accent5>
        <a:accent6>
          <a:srgbClr val="3B4724"/>
        </a:accent6>
        <a:hlink>
          <a:srgbClr val="33CC33"/>
        </a:hlink>
        <a:folHlink>
          <a:srgbClr val="00A1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untos digitales 7">
        <a:dk1>
          <a:srgbClr val="007673"/>
        </a:dk1>
        <a:lt1>
          <a:srgbClr val="FFFFFF"/>
        </a:lt1>
        <a:dk2>
          <a:srgbClr val="008080"/>
        </a:dk2>
        <a:lt2>
          <a:srgbClr val="FFFF99"/>
        </a:lt2>
        <a:accent1>
          <a:srgbClr val="33CCCC"/>
        </a:accent1>
        <a:accent2>
          <a:srgbClr val="006462"/>
        </a:accent2>
        <a:accent3>
          <a:srgbClr val="AAC0C0"/>
        </a:accent3>
        <a:accent4>
          <a:srgbClr val="DADADA"/>
        </a:accent4>
        <a:accent5>
          <a:srgbClr val="ADE2E2"/>
        </a:accent5>
        <a:accent6>
          <a:srgbClr val="005A58"/>
        </a:accent6>
        <a:hlink>
          <a:srgbClr val="FFCC00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untos digitales 8">
        <a:dk1>
          <a:srgbClr val="000000"/>
        </a:dk1>
        <a:lt1>
          <a:srgbClr val="E6F8F4"/>
        </a:lt1>
        <a:dk2>
          <a:srgbClr val="000000"/>
        </a:dk2>
        <a:lt2>
          <a:srgbClr val="C5DBD6"/>
        </a:lt2>
        <a:accent1>
          <a:srgbClr val="CCFF99"/>
        </a:accent1>
        <a:accent2>
          <a:srgbClr val="ACBAB7"/>
        </a:accent2>
        <a:accent3>
          <a:srgbClr val="F0FBF8"/>
        </a:accent3>
        <a:accent4>
          <a:srgbClr val="000000"/>
        </a:accent4>
        <a:accent5>
          <a:srgbClr val="E2FFCA"/>
        </a:accent5>
        <a:accent6>
          <a:srgbClr val="9BA8A6"/>
        </a:accent6>
        <a:hlink>
          <a:srgbClr val="008080"/>
        </a:hlink>
        <a:folHlink>
          <a:srgbClr val="0066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untos digitales 9">
        <a:dk1>
          <a:srgbClr val="000000"/>
        </a:dk1>
        <a:lt1>
          <a:srgbClr val="EAEAEA"/>
        </a:lt1>
        <a:dk2>
          <a:srgbClr val="000000"/>
        </a:dk2>
        <a:lt2>
          <a:srgbClr val="D1D1D1"/>
        </a:lt2>
        <a:accent1>
          <a:srgbClr val="CCECFF"/>
        </a:accent1>
        <a:accent2>
          <a:srgbClr val="B2B2B2"/>
        </a:accent2>
        <a:accent3>
          <a:srgbClr val="F3F3F3"/>
        </a:accent3>
        <a:accent4>
          <a:srgbClr val="000000"/>
        </a:accent4>
        <a:accent5>
          <a:srgbClr val="E2F4FF"/>
        </a:accent5>
        <a:accent6>
          <a:srgbClr val="A1A1A1"/>
        </a:accent6>
        <a:hlink>
          <a:srgbClr val="7200E4"/>
        </a:hlink>
        <a:folHlink>
          <a:srgbClr val="0033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MORADITO</Template>
  <TotalTime>5321</TotalTime>
  <Words>2363</Words>
  <Application>Microsoft Office PowerPoint</Application>
  <PresentationFormat>Presentación en pantalla (4:3)</PresentationFormat>
  <Paragraphs>478</Paragraphs>
  <Slides>40</Slides>
  <Notes>3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Plantilla de diseño</vt:lpstr>
      </vt:variant>
      <vt:variant>
        <vt:i4>2</vt:i4>
      </vt:variant>
      <vt:variant>
        <vt:lpstr>Títulos de diapositiva</vt:lpstr>
      </vt:variant>
      <vt:variant>
        <vt:i4>40</vt:i4>
      </vt:variant>
    </vt:vector>
  </HeadingPairs>
  <TitlesOfParts>
    <vt:vector size="46" baseType="lpstr">
      <vt:lpstr>Arial</vt:lpstr>
      <vt:lpstr>ＭＳ Ｐゴシック</vt:lpstr>
      <vt:lpstr>Wingdings</vt:lpstr>
      <vt:lpstr>Calibri</vt:lpstr>
      <vt:lpstr>MORADITO</vt:lpstr>
      <vt:lpstr>MORADITO</vt:lpstr>
      <vt:lpstr>MIOCARDIOPATÍA  RESTRICTIVA</vt:lpstr>
      <vt:lpstr>MCR: DEFINICIÓN</vt:lpstr>
      <vt:lpstr>MCR: DIAGNOSTICO (3 FASES)</vt:lpstr>
      <vt:lpstr>MCR: DIAGNOSTICO SINDRÓMICO</vt:lpstr>
      <vt:lpstr>PRUEBAS COMPLEMENTARIAS</vt:lpstr>
      <vt:lpstr>ECOCARDIOGRAMA</vt:lpstr>
      <vt:lpstr>Diapositiva 7</vt:lpstr>
      <vt:lpstr>Diapositiva 8</vt:lpstr>
      <vt:lpstr>MCR: DIAGNÓSTICO ETIOLÓGICO CLASIFICACIÓN</vt:lpstr>
      <vt:lpstr>MCR: DIAGNÓSTICO ETIOLÓGICO PRUEBAS COMPLEMENTARIAS</vt:lpstr>
      <vt:lpstr>Diapositiva 11</vt:lpstr>
      <vt:lpstr>Diapositiva 12</vt:lpstr>
      <vt:lpstr>Diapositiva 13</vt:lpstr>
      <vt:lpstr>Diapositiva 14</vt:lpstr>
      <vt:lpstr>MCR: DIAGNÓSTICO DIFERENCIAL</vt:lpstr>
      <vt:lpstr>MCR: DIAGNÓSTICO DIFERENCIAL Ecocardiograma</vt:lpstr>
      <vt:lpstr>MCR: DIAGNÓSTICO DIFERENCIAL Cateterismo</vt:lpstr>
      <vt:lpstr>1.- AMILOIDOSIS</vt:lpstr>
      <vt:lpstr>Diapositiva 19</vt:lpstr>
      <vt:lpstr>Diapositiva 20</vt:lpstr>
      <vt:lpstr>1.- AMILOIDOSIS: ECO</vt:lpstr>
      <vt:lpstr>1.- AMILOIDOSIS: RNM</vt:lpstr>
      <vt:lpstr>Diapositiva 23</vt:lpstr>
      <vt:lpstr>Diapositiva 24</vt:lpstr>
      <vt:lpstr>Diapositiva 25</vt:lpstr>
      <vt:lpstr>1.- AMILOIDOSIS: AP</vt:lpstr>
      <vt:lpstr>Diapositiva 27</vt:lpstr>
      <vt:lpstr>1.- AMILOIDOSIS: Px</vt:lpstr>
      <vt:lpstr>2.- SARCOIDOSIS Definición</vt:lpstr>
      <vt:lpstr>2.- SARCOIDOSIS Manifestaciones clínicas</vt:lpstr>
      <vt:lpstr>2.- SARCOIDOSIS Sospecha diagnóstica</vt:lpstr>
      <vt:lpstr>Diapositiva 32</vt:lpstr>
      <vt:lpstr>2.- SARCOIDOSIS RNM (sensible y específica)</vt:lpstr>
      <vt:lpstr>2.- SARCOIDOSIS RNM (sensible y específica)</vt:lpstr>
      <vt:lpstr>2.- SARCOIDOSIS RNM (sensible y específica)</vt:lpstr>
      <vt:lpstr>2- SARCOIDOSIS Tratamiento</vt:lpstr>
      <vt:lpstr>3.- ENF ENDOMIOCÁRDICA Definición</vt:lpstr>
      <vt:lpstr>Diapositiva 38</vt:lpstr>
      <vt:lpstr>3.- ENF ENDOMIOCÁRDICA Manifestaciones clínicas</vt:lpstr>
      <vt:lpstr>3.- ENF ENDOMIOCÁRDICA Diagnóstico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MCR</dc:title>
  <dc:creator>Uxua</dc:creator>
  <cp:lastModifiedBy>HN-CARDIO</cp:lastModifiedBy>
  <cp:revision>203</cp:revision>
  <dcterms:created xsi:type="dcterms:W3CDTF">2011-10-27T18:26:15Z</dcterms:created>
  <dcterms:modified xsi:type="dcterms:W3CDTF">2011-11-04T13:28:15Z</dcterms:modified>
</cp:coreProperties>
</file>