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6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3EC77-225F-4792-A648-3673B9DFE89B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17A38-D784-4D1B-A7CB-A6DC7A4D682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1ABE4-719E-4F06-AA03-558A3367298B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52810-4BD7-42EB-982F-14271404EC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DEDBE-B038-4632-9B6E-A6E854EBEC21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D2738-872A-4D49-A37C-50573F7277F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65676-0314-49C3-A61B-227E77FCFD3F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1557F-AEF9-4DEC-A20D-9BC2BCD3CA3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4D6FB-5C10-460E-A586-E5BF6B291F04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40589-8B0D-4625-B0E4-B1AC98E96A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33D98-C908-4B3B-AF3C-594E891CF7DB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56CEE-5547-482A-A5EF-DEA7C507FC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C572E-4C0C-42AA-87B3-8EAE4DF7629C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13681-6FAE-4065-840A-38CD9EFFBF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A7B13-2E42-41D4-BC5A-6DB1F4B48E1E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B274E-2F8C-415C-9EC2-9B8B77DD3F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B6F6E-30A3-41C9-9D99-BF643CF5A0BC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DA4A4-4D8C-4971-B5A3-C542EDE2759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C12F3-17B3-4305-9133-30DF0B6190F4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726FD-5277-4914-BFA0-105B1F14B1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E3EDE-689F-4C15-A268-E7F56FB0922B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632A8-8813-4211-8B84-476B36D5B5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2BA0D0F-6DFF-41D4-A3B1-9936D6D2C6DE}" type="datetimeFigureOut">
              <a:rPr lang="es-ES"/>
              <a:pPr>
                <a:defRPr/>
              </a:pPr>
              <a:t>02/11/2011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D1C9F1CF-348F-4A81-9E94-2BC09AC53F6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1" r:id="rId2"/>
    <p:sldLayoutId id="2147483949" r:id="rId3"/>
    <p:sldLayoutId id="2147483942" r:id="rId4"/>
    <p:sldLayoutId id="2147483950" r:id="rId5"/>
    <p:sldLayoutId id="2147483943" r:id="rId6"/>
    <p:sldLayoutId id="2147483944" r:id="rId7"/>
    <p:sldLayoutId id="2147483951" r:id="rId8"/>
    <p:sldLayoutId id="2147483945" r:id="rId9"/>
    <p:sldLayoutId id="2147483946" r:id="rId10"/>
    <p:sldLayoutId id="214748394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8313" y="1341438"/>
            <a:ext cx="8229600" cy="18716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sz="3200" dirty="0" smtClean="0">
                <a:cs typeface="Aparajita" pitchFamily="34" charset="0"/>
              </a:rPr>
              <a:t>Caso clínico</a:t>
            </a:r>
            <a:r>
              <a:rPr lang="es-ES" sz="3200" dirty="0" smtClean="0">
                <a:latin typeface="Aparajita" pitchFamily="34" charset="0"/>
                <a:cs typeface="Aparajita" pitchFamily="34" charset="0"/>
              </a:rPr>
              <a:t/>
            </a:r>
            <a:br>
              <a:rPr lang="es-ES" sz="3200" dirty="0" smtClean="0">
                <a:latin typeface="Aparajita" pitchFamily="34" charset="0"/>
                <a:cs typeface="Aparajita" pitchFamily="34" charset="0"/>
              </a:rPr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 smtClean="0">
                <a:cs typeface="Aparajita" pitchFamily="34" charset="0"/>
              </a:rPr>
              <a:t>cardiotoxicidad</a:t>
            </a:r>
            <a:r>
              <a:rPr lang="es-ES" dirty="0" smtClean="0">
                <a:latin typeface="Aparajita" pitchFamily="34" charset="0"/>
                <a:cs typeface="Aparajita" pitchFamily="34" charset="0"/>
              </a:rPr>
              <a:t> de la </a:t>
            </a:r>
            <a:r>
              <a:rPr lang="es-ES" dirty="0" err="1" smtClean="0">
                <a:latin typeface="Aparajita" pitchFamily="34" charset="0"/>
                <a:cs typeface="Aparajita" pitchFamily="34" charset="0"/>
              </a:rPr>
              <a:t>cloroquina</a:t>
            </a:r>
            <a:endParaRPr lang="es-E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13314" name="2 Subtítulo"/>
          <p:cNvSpPr>
            <a:spLocks noGrp="1"/>
          </p:cNvSpPr>
          <p:nvPr>
            <p:ph type="body" sz="half" idx="1"/>
          </p:nvPr>
        </p:nvSpPr>
        <p:spPr>
          <a:xfrm>
            <a:off x="468313" y="4149725"/>
            <a:ext cx="4038600" cy="2089150"/>
          </a:xfrm>
        </p:spPr>
        <p:txBody>
          <a:bodyPr/>
          <a:lstStyle/>
          <a:p>
            <a:pPr marL="182563" indent="-182563" eaLnBrk="1" hangingPunct="1">
              <a:lnSpc>
                <a:spcPct val="80000"/>
              </a:lnSpc>
            </a:pPr>
            <a:r>
              <a:rPr lang="es-ES" sz="1000" smtClean="0">
                <a:solidFill>
                  <a:srgbClr val="404040"/>
                </a:solidFill>
              </a:rPr>
              <a:t>                                                         </a:t>
            </a:r>
          </a:p>
          <a:p>
            <a:pPr marL="182563" indent="-182563" eaLnBrk="1" hangingPunct="1">
              <a:lnSpc>
                <a:spcPct val="80000"/>
              </a:lnSpc>
            </a:pPr>
            <a:r>
              <a:rPr lang="es-ES" b="1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Hospital de Navarra</a:t>
            </a:r>
          </a:p>
          <a:p>
            <a:pPr marL="182563" indent="-182563" eaLnBrk="1" hangingPunct="1">
              <a:lnSpc>
                <a:spcPct val="80000"/>
              </a:lnSpc>
            </a:pPr>
            <a:r>
              <a:rPr lang="es-ES" sz="2000" b="1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 </a:t>
            </a:r>
          </a:p>
          <a:p>
            <a:pPr marL="182563" indent="-182563" eaLnBrk="1" hangingPunct="1">
              <a:lnSpc>
                <a:spcPct val="80000"/>
              </a:lnSpc>
            </a:pPr>
            <a:r>
              <a:rPr lang="es-ES" sz="1800" b="1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S. de Cardiología</a:t>
            </a:r>
          </a:p>
          <a:p>
            <a:pPr marL="182563" indent="-182563" eaLnBrk="1" hangingPunct="1">
              <a:lnSpc>
                <a:spcPct val="80000"/>
              </a:lnSpc>
            </a:pPr>
            <a:endParaRPr lang="es-ES" sz="1800" b="1" smtClean="0">
              <a:solidFill>
                <a:srgbClr val="404040"/>
              </a:solidFill>
              <a:latin typeface="Aparajita"/>
              <a:ea typeface="Aparajita"/>
              <a:cs typeface="Aparajita"/>
            </a:endParaRPr>
          </a:p>
          <a:p>
            <a:pPr marL="182563" indent="-182563" eaLnBrk="1" hangingPunct="1">
              <a:lnSpc>
                <a:spcPct val="80000"/>
              </a:lnSpc>
            </a:pPr>
            <a:endParaRPr lang="es-ES" sz="1600" smtClean="0">
              <a:solidFill>
                <a:srgbClr val="404040"/>
              </a:solidFill>
              <a:latin typeface="Aparajita"/>
              <a:ea typeface="Aparajita"/>
              <a:cs typeface="Aparajita"/>
            </a:endParaRPr>
          </a:p>
          <a:p>
            <a:pPr marL="182563" indent="-182563" eaLnBrk="1" hangingPunct="1">
              <a:lnSpc>
                <a:spcPct val="80000"/>
              </a:lnSpc>
            </a:pPr>
            <a:r>
              <a:rPr lang="es-ES" sz="1600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Noviembre de 2011</a:t>
            </a:r>
          </a:p>
        </p:txBody>
      </p:sp>
      <p:sp>
        <p:nvSpPr>
          <p:cNvPr id="13317" name="Rectangle 5"/>
          <p:cNvSpPr>
            <a:spLocks noGrp="1"/>
          </p:cNvSpPr>
          <p:nvPr>
            <p:ph type="body" sz="half" idx="4294967295"/>
          </p:nvPr>
        </p:nvSpPr>
        <p:spPr>
          <a:xfrm>
            <a:off x="5435600" y="4292600"/>
            <a:ext cx="3956050" cy="2016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s-ES" sz="1600" b="1" i="1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Autores: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s-ES" sz="1600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   Daniela Bustos Pérez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s-ES" sz="1600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   César Solórzano Gullén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s-ES" sz="1600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   M.A. Imízcoz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s-ES" sz="1600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   César Maraví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s-ES" sz="1600" smtClean="0">
                <a:solidFill>
                  <a:srgbClr val="404040"/>
                </a:solidFill>
                <a:latin typeface="Aparajita"/>
                <a:ea typeface="Aparajita"/>
                <a:cs typeface="Aparajita"/>
              </a:rPr>
              <a:t>   Lucía Vera Pernasetti                                                                                               Sergio Vásquez Ferreiro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525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u="sng" dirty="0" smtClean="0"/>
              <a:t>Discusión</a:t>
            </a:r>
            <a:endParaRPr lang="es-ES" u="sng" dirty="0"/>
          </a:p>
        </p:txBody>
      </p:sp>
      <p:sp>
        <p:nvSpPr>
          <p:cNvPr id="22530" name="2 Marcador de contenido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43400"/>
          </a:xfrm>
        </p:spPr>
        <p:txBody>
          <a:bodyPr/>
          <a:lstStyle/>
          <a:p>
            <a:pPr eaLnBrk="1" hangingPunct="1"/>
            <a:r>
              <a:rPr lang="es-ES" smtClean="0"/>
              <a:t>Los antimaláricos Cloroquina e Hidroxicloroquina son utilizados en el tratamiento crónico de enfermedades del tejido conectivo y dermatológicas. </a:t>
            </a:r>
          </a:p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Su uso prolongado aumenta el riesgo de aparición de efectos tóxicos: retinopatía, neuropatía, miopatía vacuolar y cardiotoxicidad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err="1" smtClean="0"/>
              <a:t>Cardiotoxicidad</a:t>
            </a:r>
            <a:r>
              <a:rPr lang="es-ES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s-ES" smtClean="0"/>
              <a:t>Se basa en una miocardiopatía infiltrativa.</a:t>
            </a:r>
          </a:p>
          <a:p>
            <a:pPr marL="0" indent="0" eaLnBrk="1" hangingPunct="1">
              <a:buFont typeface="Arial" charset="0"/>
              <a:buNone/>
            </a:pPr>
            <a:endParaRPr lang="es-ES" smtClean="0"/>
          </a:p>
          <a:p>
            <a:pPr marL="0" indent="0" eaLnBrk="1" hangingPunct="1">
              <a:buFont typeface="Arial" charset="0"/>
              <a:buNone/>
            </a:pPr>
            <a:r>
              <a:rPr lang="es-ES" smtClean="0"/>
              <a:t>Las manifestaciones mas frecuentes son:</a:t>
            </a:r>
          </a:p>
          <a:p>
            <a:pPr marL="0" indent="0" eaLnBrk="1" hangingPunct="1"/>
            <a:r>
              <a:rPr lang="es-ES" smtClean="0"/>
              <a:t>Trastornos de la conducción: BRD-I, BAV.</a:t>
            </a:r>
          </a:p>
          <a:p>
            <a:pPr marL="0" indent="0" eaLnBrk="1" hangingPunct="1"/>
            <a:r>
              <a:rPr lang="es-ES" smtClean="0"/>
              <a:t>Disfunción sinusal</a:t>
            </a:r>
          </a:p>
          <a:p>
            <a:pPr marL="0" indent="0" eaLnBrk="1" hangingPunct="1"/>
            <a:r>
              <a:rPr lang="es-ES" smtClean="0"/>
              <a:t>Insuficiencia cardiaca.</a:t>
            </a:r>
          </a:p>
          <a:p>
            <a:pPr marL="0" indent="0" eaLnBrk="1" hangingPunct="1"/>
            <a:r>
              <a:rPr lang="es-ES" smtClean="0"/>
              <a:t>En el ecocardiograma se puede observar desde espesor ventricular dentro del rango normal hasta hipertrofia severa. Función ventricular conservada o disfunción severa</a:t>
            </a:r>
          </a:p>
          <a:p>
            <a:pPr marL="0" indent="0"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17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24578" name="2 Marcador de contenido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568950"/>
          </a:xfrm>
        </p:spPr>
        <p:txBody>
          <a:bodyPr/>
          <a:lstStyle/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Los hallazgos compatibles con miocardiopatñia infiltrativa plantean el diagnóstico diferencial con Amiloidosis/Fabry.</a:t>
            </a:r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La biopsia muscular o endomiocardica es muchas veces fundamental para el diagnóstico.</a:t>
            </a:r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Los hallazgos anatmopatológicos mas característicos son de cardiocitos vacuolados con acumulo de glucógeno, inclusiones lamelaeres lisosomales y cuerpos curvilíneos en la microscopía electrónica, siendo éstos últimos más específicos de toxicidad por Cloroquina. 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Mecanismo de toxicidad: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/>
              <a:t>S</a:t>
            </a:r>
            <a:r>
              <a:rPr lang="es-ES" dirty="0" smtClean="0"/>
              <a:t>e </a:t>
            </a:r>
            <a:r>
              <a:rPr lang="es-ES" dirty="0"/>
              <a:t>basaría en la inducción de la  acumulación de fosfolípidos, </a:t>
            </a:r>
            <a:r>
              <a:rPr lang="es-ES" dirty="0" err="1"/>
              <a:t>manosa</a:t>
            </a:r>
            <a:r>
              <a:rPr lang="es-ES" dirty="0"/>
              <a:t> y residuos </a:t>
            </a:r>
            <a:r>
              <a:rPr lang="es-ES" dirty="0" err="1"/>
              <a:t>glucosilados</a:t>
            </a:r>
            <a:r>
              <a:rPr lang="es-ES" dirty="0"/>
              <a:t> dentro de las células musculares.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Dos mecanismos principales: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1</a:t>
            </a:r>
            <a:r>
              <a:rPr lang="es-ES" dirty="0"/>
              <a:t>) la </a:t>
            </a:r>
            <a:r>
              <a:rPr lang="es-ES" dirty="0" err="1"/>
              <a:t>Cloroquina</a:t>
            </a:r>
            <a:r>
              <a:rPr lang="es-ES" dirty="0"/>
              <a:t> se acumula dentro de los lisosomas causando un incremento del </a:t>
            </a:r>
            <a:r>
              <a:rPr lang="es-ES" dirty="0" smtClean="0"/>
              <a:t>PH que inhibe </a:t>
            </a:r>
            <a:r>
              <a:rPr lang="es-ES" dirty="0"/>
              <a:t>la actividad de la mayoría de las hidrolasas </a:t>
            </a:r>
            <a:r>
              <a:rPr lang="es-ES" dirty="0" err="1" smtClean="0"/>
              <a:t>lisosomales</a:t>
            </a:r>
            <a:r>
              <a:rPr lang="es-ES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2</a:t>
            </a:r>
            <a:r>
              <a:rPr lang="es-ES" dirty="0"/>
              <a:t>) la </a:t>
            </a:r>
            <a:r>
              <a:rPr lang="es-ES" dirty="0" err="1"/>
              <a:t>Cloroquina</a:t>
            </a:r>
            <a:r>
              <a:rPr lang="es-ES" dirty="0"/>
              <a:t> se une a las enzimas </a:t>
            </a:r>
            <a:r>
              <a:rPr lang="es-ES" dirty="0" err="1"/>
              <a:t>lisosomales</a:t>
            </a:r>
            <a:r>
              <a:rPr lang="es-ES" dirty="0"/>
              <a:t> resultando en una reducción de la degradación de los </a:t>
            </a:r>
            <a:r>
              <a:rPr lang="es-ES" dirty="0" err="1"/>
              <a:t>fofsfolipidos</a:t>
            </a:r>
            <a:r>
              <a:rPr lang="es-ES" dirty="0"/>
              <a:t>. La acumulación de los fosfolípidos y moléculas de  </a:t>
            </a:r>
            <a:r>
              <a:rPr lang="es-ES" dirty="0" err="1"/>
              <a:t>manosa</a:t>
            </a:r>
            <a:r>
              <a:rPr lang="es-ES" dirty="0"/>
              <a:t> actúan como fijador de las moléculas </a:t>
            </a:r>
            <a:r>
              <a:rPr lang="es-ES" dirty="0" err="1"/>
              <a:t>proteícas</a:t>
            </a:r>
            <a:r>
              <a:rPr lang="es-ES" dirty="0"/>
              <a:t> a las membranas, lo que resulta en la formación de  los cuerpos curvilíneos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Factores de riesgo asociados: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487862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Aumentan el riesgo de toxicidad:</a:t>
            </a:r>
            <a:r>
              <a:rPr lang="es-ES" dirty="0"/>
              <a:t>	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Insuficiencia renal.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/>
              <a:t>M</a:t>
            </a:r>
            <a:r>
              <a:rPr lang="es-ES" dirty="0" smtClean="0"/>
              <a:t>ayor edad.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Pre-existencia </a:t>
            </a:r>
            <a:r>
              <a:rPr lang="es-ES" dirty="0"/>
              <a:t>de enfermedad </a:t>
            </a:r>
            <a:r>
              <a:rPr lang="es-ES" dirty="0" smtClean="0"/>
              <a:t>cardiaca-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Dosis </a:t>
            </a:r>
            <a:r>
              <a:rPr lang="es-ES" dirty="0"/>
              <a:t>diaria elevada de </a:t>
            </a:r>
            <a:r>
              <a:rPr lang="es-ES" dirty="0" err="1"/>
              <a:t>Cloroquina</a:t>
            </a:r>
            <a:r>
              <a:rPr lang="es-ES" dirty="0"/>
              <a:t> por kg de </a:t>
            </a:r>
            <a:r>
              <a:rPr lang="es-ES" dirty="0" smtClean="0"/>
              <a:t>peso.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Mayor </a:t>
            </a:r>
            <a:r>
              <a:rPr lang="es-ES" dirty="0" err="1" smtClean="0"/>
              <a:t>duracion</a:t>
            </a:r>
            <a:r>
              <a:rPr lang="es-ES" dirty="0" smtClean="0"/>
              <a:t> </a:t>
            </a:r>
            <a:r>
              <a:rPr lang="es-ES" dirty="0"/>
              <a:t>del </a:t>
            </a:r>
            <a:r>
              <a:rPr lang="es-ES" dirty="0" smtClean="0"/>
              <a:t>tratamiento.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El </a:t>
            </a:r>
            <a:r>
              <a:rPr lang="es-ES" dirty="0"/>
              <a:t>uso de </a:t>
            </a:r>
            <a:r>
              <a:rPr lang="es-ES" dirty="0" err="1"/>
              <a:t>Cloroquina</a:t>
            </a:r>
            <a:r>
              <a:rPr lang="es-ES" dirty="0"/>
              <a:t> sobre el uso de </a:t>
            </a:r>
            <a:r>
              <a:rPr lang="es-ES" dirty="0" err="1"/>
              <a:t>Hidroxicloroquina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Interrupción del tratamiento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/>
              <a:t>Tras la interrupción del tratamiento se han </a:t>
            </a:r>
            <a:r>
              <a:rPr lang="es-ES" dirty="0" smtClean="0"/>
              <a:t>registrado: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Casos </a:t>
            </a:r>
            <a:r>
              <a:rPr lang="es-ES" dirty="0"/>
              <a:t>de </a:t>
            </a:r>
            <a:r>
              <a:rPr lang="es-ES" dirty="0" smtClean="0"/>
              <a:t>mejoría </a:t>
            </a:r>
            <a:r>
              <a:rPr lang="es-ES" dirty="0"/>
              <a:t>de la afección </a:t>
            </a:r>
            <a:r>
              <a:rPr lang="es-ES" dirty="0" smtClean="0"/>
              <a:t>miocárdica, aunque </a:t>
            </a:r>
            <a:r>
              <a:rPr lang="es-ES" dirty="0"/>
              <a:t>en la </a:t>
            </a:r>
            <a:r>
              <a:rPr lang="es-ES" dirty="0" smtClean="0"/>
              <a:t>mayoría </a:t>
            </a:r>
            <a:r>
              <a:rPr lang="es-ES" dirty="0"/>
              <a:t>persisten signos de </a:t>
            </a:r>
            <a:r>
              <a:rPr lang="es-ES" dirty="0" smtClean="0"/>
              <a:t>disfunción </a:t>
            </a:r>
            <a:r>
              <a:rPr lang="es-ES" dirty="0"/>
              <a:t>cardiaca </a:t>
            </a:r>
            <a:r>
              <a:rPr lang="es-ES" dirty="0" smtClean="0"/>
              <a:t>y </a:t>
            </a:r>
            <a:r>
              <a:rPr lang="es-ES" dirty="0"/>
              <a:t>de las lesiones </a:t>
            </a:r>
            <a:r>
              <a:rPr lang="es-ES" dirty="0" smtClean="0"/>
              <a:t>histológicas </a:t>
            </a:r>
            <a:r>
              <a:rPr lang="es-ES" dirty="0"/>
              <a:t>durante mas de nueve </a:t>
            </a:r>
            <a:r>
              <a:rPr lang="es-ES" dirty="0" smtClean="0"/>
              <a:t>años.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 smtClean="0"/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Casos </a:t>
            </a:r>
            <a:r>
              <a:rPr lang="es-ES" dirty="0"/>
              <a:t>con peor </a:t>
            </a:r>
            <a:r>
              <a:rPr lang="es-ES" dirty="0" smtClean="0"/>
              <a:t>pronostico, </a:t>
            </a:r>
            <a:r>
              <a:rPr lang="es-ES" dirty="0"/>
              <a:t>llegando a la </a:t>
            </a:r>
            <a:r>
              <a:rPr lang="es-ES" dirty="0" smtClean="0"/>
              <a:t>indicación </a:t>
            </a:r>
            <a:r>
              <a:rPr lang="es-ES" dirty="0"/>
              <a:t>de trasplante </a:t>
            </a:r>
            <a:r>
              <a:rPr lang="es-ES" dirty="0" smtClean="0"/>
              <a:t>cardiaco </a:t>
            </a:r>
            <a:r>
              <a:rPr lang="es-ES" dirty="0"/>
              <a:t>o incluso la muerte a pesar de la interrupción del tratamiento.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8161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/>
              <a:t>CONCLUSIÓN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54213"/>
            <a:ext cx="8229600" cy="452278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u="sng" dirty="0" smtClean="0"/>
              <a:t>De este caso: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La </a:t>
            </a:r>
            <a:r>
              <a:rPr lang="es-ES" dirty="0"/>
              <a:t>paciente presenta como primera manifestación disfunción ventricular </a:t>
            </a:r>
            <a:r>
              <a:rPr lang="es-ES" dirty="0" smtClean="0"/>
              <a:t>severa.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Presenta </a:t>
            </a:r>
            <a:r>
              <a:rPr lang="es-ES" dirty="0"/>
              <a:t>también trastorno de conducción que requiere la implantación de marcapasos </a:t>
            </a:r>
            <a:r>
              <a:rPr lang="es-ES" dirty="0" smtClean="0"/>
              <a:t>definitivo.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Mediante </a:t>
            </a:r>
            <a:r>
              <a:rPr lang="es-ES" dirty="0"/>
              <a:t>biopsia </a:t>
            </a:r>
            <a:r>
              <a:rPr lang="es-ES" dirty="0" err="1" smtClean="0"/>
              <a:t>endomiocardica</a:t>
            </a:r>
            <a:r>
              <a:rPr lang="es-ES" dirty="0" smtClean="0"/>
              <a:t> se confirma el diagnostico de miocardiopatía </a:t>
            </a:r>
            <a:r>
              <a:rPr lang="es-ES" dirty="0"/>
              <a:t>secundaria a tratamiento crónico con </a:t>
            </a:r>
            <a:r>
              <a:rPr lang="es-ES" dirty="0" err="1" smtClean="0"/>
              <a:t>cloroquina</a:t>
            </a:r>
            <a:r>
              <a:rPr lang="es-ES" dirty="0" smtClean="0"/>
              <a:t>.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Se interrumpe el tratamiento con </a:t>
            </a:r>
            <a:r>
              <a:rPr lang="es-ES" dirty="0" err="1" smtClean="0"/>
              <a:t>Cloroquina</a:t>
            </a:r>
            <a:r>
              <a:rPr lang="es-ES" dirty="0" smtClean="0"/>
              <a:t> en el momento de sospecha diagnóstica.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En ETT de control 2 meses después, se observa discreta mejoría de la función ventricular con FE de 35%-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2841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29698" name="2 Marcador de contenido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495925"/>
          </a:xfrm>
        </p:spPr>
        <p:txBody>
          <a:bodyPr/>
          <a:lstStyle/>
          <a:p>
            <a:pPr eaLnBrk="1" hangingPunct="1"/>
            <a:r>
              <a:rPr lang="es-ES" smtClean="0"/>
              <a:t>El tratamiento prolongado con antimaláricos puede devenir en una </a:t>
            </a:r>
            <a:r>
              <a:rPr lang="es-ES" smtClean="0">
                <a:solidFill>
                  <a:schemeClr val="tx2"/>
                </a:solidFill>
              </a:rPr>
              <a:t>miocardiopatia que es potencialmente reversible. </a:t>
            </a:r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>
                <a:solidFill>
                  <a:schemeClr val="tx2"/>
                </a:solidFill>
              </a:rPr>
              <a:t>Los signos de toxicidad cardiaca </a:t>
            </a:r>
            <a:r>
              <a:rPr lang="es-ES" smtClean="0"/>
              <a:t>como trastorno de la conducción o clínica de insuficiencia cardiaca, </a:t>
            </a:r>
            <a:r>
              <a:rPr lang="es-ES" smtClean="0">
                <a:solidFill>
                  <a:schemeClr val="tx2"/>
                </a:solidFill>
              </a:rPr>
              <a:t>deben ser vigilados </a:t>
            </a:r>
            <a:r>
              <a:rPr lang="es-ES" smtClean="0"/>
              <a:t>en los pacientes que reciban este tratamiento por tiempo prolongado.</a:t>
            </a:r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A los controles oftalmológicos regulares </a:t>
            </a:r>
            <a:r>
              <a:rPr lang="es-ES" smtClean="0">
                <a:solidFill>
                  <a:schemeClr val="tx2"/>
                </a:solidFill>
              </a:rPr>
              <a:t>se debería añadir un seguimiento anual con electrocardiograma de control</a:t>
            </a:r>
            <a:r>
              <a:rPr lang="es-ES" smtClean="0"/>
              <a:t>.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495925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u="sng" dirty="0" smtClean="0"/>
              <a:t>Bibliografía: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u="sng" dirty="0" smtClean="0"/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i="1" dirty="0" err="1" smtClean="0"/>
              <a:t>Heart</a:t>
            </a:r>
            <a:r>
              <a:rPr lang="es-ES" dirty="0" smtClean="0"/>
              <a:t>, case </a:t>
            </a:r>
            <a:r>
              <a:rPr lang="es-ES" dirty="0" err="1" smtClean="0"/>
              <a:t>report</a:t>
            </a:r>
            <a:r>
              <a:rPr lang="es-ES" dirty="0" smtClean="0"/>
              <a:t>. “</a:t>
            </a:r>
            <a:r>
              <a:rPr lang="es-ES" dirty="0" err="1" smtClean="0"/>
              <a:t>Chloroquine</a:t>
            </a:r>
            <a:r>
              <a:rPr lang="es-ES" dirty="0" smtClean="0"/>
              <a:t> </a:t>
            </a:r>
            <a:r>
              <a:rPr lang="es-ES" dirty="0" err="1" smtClean="0"/>
              <a:t>cardiomyopathy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conduction</a:t>
            </a:r>
            <a:r>
              <a:rPr lang="es-ES" dirty="0" smtClean="0"/>
              <a:t> </a:t>
            </a:r>
            <a:r>
              <a:rPr lang="es-ES" dirty="0" err="1" smtClean="0"/>
              <a:t>disorders</a:t>
            </a:r>
            <a:r>
              <a:rPr lang="es-ES" dirty="0" smtClean="0"/>
              <a:t>”, 1999.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 smtClean="0"/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i="1" dirty="0" smtClean="0"/>
              <a:t>British </a:t>
            </a:r>
            <a:r>
              <a:rPr lang="es-ES" i="1" dirty="0" err="1" smtClean="0"/>
              <a:t>Heart</a:t>
            </a:r>
            <a:r>
              <a:rPr lang="es-ES" i="1" dirty="0" smtClean="0"/>
              <a:t> </a:t>
            </a:r>
            <a:r>
              <a:rPr lang="es-ES" i="1" dirty="0" err="1" smtClean="0"/>
              <a:t>Journal</a:t>
            </a:r>
            <a:r>
              <a:rPr lang="es-ES" dirty="0" smtClean="0"/>
              <a:t>, “</a:t>
            </a:r>
            <a:r>
              <a:rPr lang="es-ES" dirty="0" err="1" smtClean="0"/>
              <a:t>Restrictive</a:t>
            </a:r>
            <a:r>
              <a:rPr lang="es-ES" dirty="0" smtClean="0"/>
              <a:t> </a:t>
            </a:r>
            <a:r>
              <a:rPr lang="es-ES" dirty="0" err="1" smtClean="0"/>
              <a:t>cardiomyopathy</a:t>
            </a:r>
            <a:r>
              <a:rPr lang="es-ES" dirty="0" smtClean="0"/>
              <a:t> </a:t>
            </a:r>
            <a:r>
              <a:rPr lang="es-ES" dirty="0" err="1" smtClean="0"/>
              <a:t>caused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Chloroquine</a:t>
            </a:r>
            <a:r>
              <a:rPr lang="es-ES" dirty="0" smtClean="0"/>
              <a:t>”, 1993.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 smtClean="0"/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i="1" dirty="0" err="1" smtClean="0"/>
              <a:t>Cardiology</a:t>
            </a:r>
            <a:r>
              <a:rPr lang="es-ES" dirty="0" smtClean="0"/>
              <a:t>, “</a:t>
            </a:r>
            <a:r>
              <a:rPr lang="es-ES" dirty="0" err="1" smtClean="0"/>
              <a:t>Cardiomyopahy</a:t>
            </a:r>
            <a:r>
              <a:rPr lang="es-ES" dirty="0" smtClean="0"/>
              <a:t> </a:t>
            </a:r>
            <a:r>
              <a:rPr lang="es-ES" dirty="0" err="1" smtClean="0"/>
              <a:t>related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Antimalarial</a:t>
            </a:r>
            <a:r>
              <a:rPr lang="es-ES" dirty="0" smtClean="0"/>
              <a:t> </a:t>
            </a:r>
            <a:r>
              <a:rPr lang="es-ES" dirty="0" err="1" smtClean="0"/>
              <a:t>Therapy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illustrative</a:t>
            </a:r>
            <a:r>
              <a:rPr lang="es-ES" dirty="0" smtClean="0"/>
              <a:t> Case </a:t>
            </a:r>
            <a:r>
              <a:rPr lang="es-ES" dirty="0" err="1" smtClean="0"/>
              <a:t>Report</a:t>
            </a:r>
            <a:r>
              <a:rPr lang="es-ES" dirty="0" smtClean="0"/>
              <a:t>”, 2007.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 smtClean="0"/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i="1" dirty="0" smtClean="0"/>
              <a:t>New </a:t>
            </a:r>
            <a:r>
              <a:rPr lang="es-ES" i="1" dirty="0" err="1" smtClean="0"/>
              <a:t>England</a:t>
            </a:r>
            <a:r>
              <a:rPr lang="es-ES" i="1" dirty="0" smtClean="0"/>
              <a:t> </a:t>
            </a:r>
            <a:r>
              <a:rPr lang="es-ES" i="1" dirty="0" err="1" smtClean="0"/>
              <a:t>Journal</a:t>
            </a:r>
            <a:r>
              <a:rPr lang="es-ES" i="1" dirty="0" smtClean="0"/>
              <a:t> of Medicine</a:t>
            </a:r>
            <a:r>
              <a:rPr lang="es-ES" dirty="0" smtClean="0"/>
              <a:t>, Case 11-2011: A 47-Year-Old </a:t>
            </a:r>
            <a:r>
              <a:rPr lang="es-ES" dirty="0" err="1" smtClean="0"/>
              <a:t>Man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Systemic</a:t>
            </a:r>
            <a:r>
              <a:rPr lang="es-ES" dirty="0" smtClean="0"/>
              <a:t> Lupus </a:t>
            </a:r>
            <a:r>
              <a:rPr lang="es-ES" dirty="0" err="1" smtClean="0"/>
              <a:t>Erithematosus</a:t>
            </a:r>
            <a:r>
              <a:rPr lang="es-ES" dirty="0" smtClean="0"/>
              <a:t> and </a:t>
            </a:r>
            <a:r>
              <a:rPr lang="es-ES" dirty="0" err="1" smtClean="0"/>
              <a:t>Heart</a:t>
            </a:r>
            <a:r>
              <a:rPr lang="es-ES" dirty="0" smtClean="0"/>
              <a:t> </a:t>
            </a:r>
            <a:r>
              <a:rPr lang="es-ES" dirty="0" err="1" smtClean="0"/>
              <a:t>Failure</a:t>
            </a:r>
            <a:r>
              <a:rPr lang="es-ES" dirty="0" smtClean="0"/>
              <a:t>, 2011.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052513"/>
            <a:ext cx="8229600" cy="15128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Mujer de 76 años de edad ingresa desde Urgencias por BAVC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u="sng" dirty="0" smtClean="0"/>
              <a:t>Antecedentes personales:</a:t>
            </a:r>
            <a:br>
              <a:rPr lang="es-ES" u="sng" dirty="0" smtClean="0"/>
            </a:br>
            <a:endParaRPr lang="es-ES" u="sng" dirty="0"/>
          </a:p>
        </p:txBody>
      </p:sp>
      <p:sp>
        <p:nvSpPr>
          <p:cNvPr id="14338" name="4 Marcador de contenido"/>
          <p:cNvSpPr>
            <a:spLocks noGrp="1"/>
          </p:cNvSpPr>
          <p:nvPr>
            <p:ph idx="1"/>
          </p:nvPr>
        </p:nvSpPr>
        <p:spPr>
          <a:xfrm>
            <a:off x="457200" y="2852738"/>
            <a:ext cx="8229600" cy="3624262"/>
          </a:xfrm>
        </p:spPr>
        <p:txBody>
          <a:bodyPr/>
          <a:lstStyle/>
          <a:p>
            <a:pPr eaLnBrk="1" hangingPunct="1"/>
            <a:r>
              <a:rPr lang="es-ES" smtClean="0"/>
              <a:t> Artritis reumatoide en tratamiento con esteroides y Cloroquina desde el año 2000. Última revisión Oftalmológica en 2010, sin signos de retinopatía.</a:t>
            </a:r>
          </a:p>
          <a:p>
            <a:pPr eaLnBrk="1" hangingPunct="1"/>
            <a:r>
              <a:rPr lang="es-ES" smtClean="0"/>
              <a:t>Colon espástico y diverticular. Cardias incompetente.</a:t>
            </a:r>
          </a:p>
          <a:p>
            <a:pPr eaLnBrk="1" hangingPunct="1"/>
            <a:r>
              <a:rPr lang="es-ES" smtClean="0"/>
              <a:t>Paresia ciático polítea externa por compresión extrínseca. Sme de Mielina Frágil. </a:t>
            </a:r>
          </a:p>
          <a:p>
            <a:pPr eaLnBrk="1" hangingPunct="1"/>
            <a:r>
              <a:rPr lang="es-ES" smtClean="0"/>
              <a:t>Arteriopatía periférica severa. Amputación supracondílea  de MII. By-pass fémoro-poplíteo en MID.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600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u="sng" dirty="0" smtClean="0"/>
              <a:t>Antecedentes Cardiológicos:</a:t>
            </a:r>
            <a:endParaRPr lang="es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4127500"/>
          </a:xfrm>
        </p:spPr>
        <p:txBody>
          <a:bodyPr rtlCol="0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FRCV: HTA, DLP, glucemias basales elevadas en tratamiento con dieta.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Cardiopatía isquémica: clínica de angina inestable en 2006. Enfermedad coronaria de 2 vasos (CD y Da). Tratamiento quirúrgico con doble pontaje </a:t>
            </a:r>
            <a:r>
              <a:rPr lang="es-ES" dirty="0" err="1" smtClean="0"/>
              <a:t>aórto</a:t>
            </a:r>
            <a:r>
              <a:rPr lang="es-ES" dirty="0" smtClean="0"/>
              <a:t>-coronario: AMI a Da, Safena a CD. FE 50%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842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En el año 2011 presenta deterioro de la función ventricular:</a:t>
            </a:r>
            <a:endParaRPr lang="es-ES" dirty="0"/>
          </a:p>
        </p:txBody>
      </p:sp>
      <p:sp>
        <p:nvSpPr>
          <p:cNvPr id="16386" name="2 Marcador de contenido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560887"/>
          </a:xfrm>
        </p:spPr>
        <p:txBody>
          <a:bodyPr/>
          <a:lstStyle/>
          <a:p>
            <a:pPr eaLnBrk="1" hangingPunct="1"/>
            <a:r>
              <a:rPr lang="es-ES" smtClean="0"/>
              <a:t>En Febrero consulta en Urgencias por clínica de insuficiencia cardiaca.</a:t>
            </a:r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En ecocardiograma-TT realizado en Marzo se observa DVI severa con FE 24%.</a:t>
            </a:r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En el mes de Mayo se realiza RMC con Adenosina en la que se observa: VI no dilatado, con espesor en el límite alto de la normalidad. FE 24%. Datos compatibles con infarto focal infero-basal, sin signos indirectos que indiquen la etiología isquémica de la severa DVI.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557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u="sng" dirty="0" smtClean="0"/>
              <a:t>Historia actual:</a:t>
            </a:r>
            <a:endParaRPr lang="es-ES" u="sng" dirty="0"/>
          </a:p>
        </p:txBody>
      </p:sp>
      <p:sp>
        <p:nvSpPr>
          <p:cNvPr id="17410" name="2 Marcador de contenido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200525"/>
          </a:xfrm>
        </p:spPr>
        <p:txBody>
          <a:bodyPr/>
          <a:lstStyle/>
          <a:p>
            <a:pPr eaLnBrk="1" hangingPunct="1"/>
            <a:r>
              <a:rPr lang="es-ES" smtClean="0"/>
              <a:t>En Junio de 2011 ingresa por presentar BAVc con rítmo de escape a 20 lpm, en estado pre-sincopal, y signos de IC.</a:t>
            </a:r>
          </a:p>
          <a:p>
            <a:pPr eaLnBrk="1" hangingPunct="1"/>
            <a:r>
              <a:rPr lang="es-ES" smtClean="0"/>
              <a:t>Responde adecuadamente al tto con Aleudrina, recupera conducción 1:1</a:t>
            </a:r>
          </a:p>
          <a:p>
            <a:pPr eaLnBrk="1" hangingPunct="1"/>
            <a:r>
              <a:rPr lang="es-ES" smtClean="0"/>
              <a:t>Persiste trastorno de la conducción: BRD+HBAI+PR en el límite alto.</a:t>
            </a:r>
          </a:p>
          <a:p>
            <a:pPr eaLnBrk="1" hangingPunct="1"/>
            <a:r>
              <a:rPr lang="es-ES" smtClean="0"/>
              <a:t>Se fuerzan balances negativos hasta desaparecer los signos de IC.</a:t>
            </a:r>
          </a:p>
          <a:p>
            <a:pPr eaLnBrk="1" hangingPunct="1"/>
            <a:r>
              <a:rPr lang="es-ES" smtClean="0"/>
              <a:t>Se implanta MP definitivo con TRC.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0561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•Ante la DVI severa que no se justifica por su </a:t>
            </a:r>
            <a:r>
              <a:rPr lang="es-ES" dirty="0" err="1" smtClean="0"/>
              <a:t>cardiopatia</a:t>
            </a:r>
            <a:r>
              <a:rPr lang="es-ES" dirty="0" smtClean="0"/>
              <a:t> isquémica, se decide completar el estudio, que se orienta a el diagnóstico de Miocardiopatía </a:t>
            </a:r>
            <a:r>
              <a:rPr lang="es-ES" dirty="0" err="1" smtClean="0"/>
              <a:t>infiltrativa</a:t>
            </a:r>
            <a:r>
              <a:rPr lang="es-ES" dirty="0" smtClean="0"/>
              <a:t>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•</a:t>
            </a:r>
            <a:r>
              <a:rPr lang="es-ES" dirty="0" smtClean="0">
                <a:solidFill>
                  <a:srgbClr val="D1282E"/>
                </a:solidFill>
              </a:rPr>
              <a:t>Se plantea el </a:t>
            </a:r>
            <a:r>
              <a:rPr lang="es-ES" dirty="0" err="1" smtClean="0">
                <a:solidFill>
                  <a:srgbClr val="D1282E"/>
                </a:solidFill>
              </a:rPr>
              <a:t>Dx</a:t>
            </a:r>
            <a:r>
              <a:rPr lang="es-ES" dirty="0" smtClean="0">
                <a:solidFill>
                  <a:srgbClr val="D1282E"/>
                </a:solidFill>
              </a:rPr>
              <a:t> diferencial entre: </a:t>
            </a:r>
            <a:r>
              <a:rPr lang="es-ES" dirty="0" err="1" smtClean="0">
                <a:solidFill>
                  <a:srgbClr val="D1282E"/>
                </a:solidFill>
              </a:rPr>
              <a:t>Amiloidosis</a:t>
            </a:r>
            <a:r>
              <a:rPr lang="es-ES" dirty="0" smtClean="0">
                <a:solidFill>
                  <a:srgbClr val="D1282E"/>
                </a:solidFill>
              </a:rPr>
              <a:t> vs </a:t>
            </a:r>
            <a:r>
              <a:rPr lang="es-ES" dirty="0" err="1" smtClean="0">
                <a:solidFill>
                  <a:srgbClr val="D1282E"/>
                </a:solidFill>
              </a:rPr>
              <a:t>Cardiotoxicidad</a:t>
            </a:r>
            <a:r>
              <a:rPr lang="es-ES" dirty="0" smtClean="0">
                <a:solidFill>
                  <a:srgbClr val="D1282E"/>
                </a:solidFill>
              </a:rPr>
              <a:t> 2ria al uso crónico de </a:t>
            </a:r>
            <a:r>
              <a:rPr lang="es-ES" dirty="0" err="1" smtClean="0">
                <a:solidFill>
                  <a:srgbClr val="D1282E"/>
                </a:solidFill>
              </a:rPr>
              <a:t>Cloroquina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18434" name="32 Marcador de contenido"/>
          <p:cNvSpPr>
            <a:spLocks noGrp="1"/>
          </p:cNvSpPr>
          <p:nvPr>
            <p:ph idx="1"/>
          </p:nvPr>
        </p:nvSpPr>
        <p:spPr>
          <a:xfrm>
            <a:off x="457200" y="5949950"/>
            <a:ext cx="8229600" cy="527050"/>
          </a:xfrm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398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Se realiza:</a:t>
            </a:r>
            <a:endParaRPr lang="es-ES" dirty="0"/>
          </a:p>
        </p:txBody>
      </p:sp>
      <p:sp>
        <p:nvSpPr>
          <p:cNvPr id="19458" name="2 Marcador de contenido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3744912"/>
          </a:xfrm>
        </p:spPr>
        <p:txBody>
          <a:bodyPr/>
          <a:lstStyle/>
          <a:p>
            <a:pPr eaLnBrk="1" hangingPunct="1"/>
            <a:r>
              <a:rPr lang="es-ES" smtClean="0"/>
              <a:t>Biopsia de grasa abdominal, que resulta negativa.</a:t>
            </a:r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Cateterismo cardiaco que muestra enfermedad coronaria de 2 vasos: DA  ocluída, puente AMI permeable; CD ocluída en segmento III, puente venoso de Safena ocluído. </a:t>
            </a:r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En el mismo procedimiento se toma muestra de Biopsia endomiocárdica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Biopsia </a:t>
            </a:r>
            <a:r>
              <a:rPr lang="es-ES" dirty="0" err="1" smtClean="0"/>
              <a:t>endomiocardica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MO: miopatía vacuolar. </a:t>
            </a:r>
            <a:r>
              <a:rPr lang="es-ES" dirty="0" err="1" smtClean="0"/>
              <a:t>Miocardiocitos</a:t>
            </a:r>
            <a:r>
              <a:rPr lang="es-ES" dirty="0" smtClean="0"/>
              <a:t> con signos de hipertrofia. Tinción con Rojo Congo negativa.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ME: cuerpos mieloides y estructuras </a:t>
            </a:r>
            <a:r>
              <a:rPr lang="es-ES" dirty="0" err="1" smtClean="0"/>
              <a:t>lamelares</a:t>
            </a:r>
            <a:r>
              <a:rPr lang="es-ES" dirty="0" smtClean="0"/>
              <a:t> que podrían corresponder a cuerpos curvilíneos.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</p:txBody>
      </p:sp>
      <p:pic>
        <p:nvPicPr>
          <p:cNvPr id="20483" name="3 Imagen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3716338"/>
            <a:ext cx="3911600" cy="259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4 Imagen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3716338"/>
            <a:ext cx="4033837" cy="258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71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u="sng" dirty="0" smtClean="0"/>
              <a:t>Diagnóstico </a:t>
            </a:r>
            <a:r>
              <a:rPr lang="es-ES" u="sng" dirty="0" err="1" smtClean="0"/>
              <a:t>anátomo</a:t>
            </a:r>
            <a:r>
              <a:rPr lang="es-ES" u="sng" dirty="0" smtClean="0"/>
              <a:t> patológico:</a:t>
            </a:r>
            <a:endParaRPr lang="es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4800" dirty="0" smtClean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4800" dirty="0" smtClean="0">
                <a:solidFill>
                  <a:schemeClr val="tx2"/>
                </a:solidFill>
              </a:rPr>
              <a:t>Miocardiopatía </a:t>
            </a:r>
            <a:r>
              <a:rPr lang="es-ES" sz="4800" dirty="0">
                <a:solidFill>
                  <a:schemeClr val="tx2"/>
                </a:solidFill>
              </a:rPr>
              <a:t>con depósitos intracelulares muy sugestiva de toxicidad por </a:t>
            </a:r>
            <a:r>
              <a:rPr lang="es-ES" sz="4800" dirty="0" err="1">
                <a:solidFill>
                  <a:schemeClr val="tx2"/>
                </a:solidFill>
              </a:rPr>
              <a:t>Cloroquina</a:t>
            </a:r>
            <a:r>
              <a:rPr lang="es-ES" sz="4800" dirty="0">
                <a:solidFill>
                  <a:schemeClr val="tx2"/>
                </a:solidFill>
              </a:rPr>
              <a:t>/</a:t>
            </a:r>
            <a:r>
              <a:rPr lang="es-ES" sz="4800" dirty="0" err="1">
                <a:solidFill>
                  <a:schemeClr val="tx2"/>
                </a:solidFill>
              </a:rPr>
              <a:t>Hidroxicloroquina</a:t>
            </a:r>
            <a:endParaRPr lang="es-ES" sz="4800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encial">
    <a:dk1>
      <a:srgbClr val="000000"/>
    </a:dk1>
    <a:lt1>
      <a:srgbClr val="FFFFFF"/>
    </a:lt1>
    <a:dk2>
      <a:srgbClr val="D1282E"/>
    </a:dk2>
    <a:lt2>
      <a:srgbClr val="C8C8B1"/>
    </a:lt2>
    <a:accent1>
      <a:srgbClr val="7A7A7A"/>
    </a:accent1>
    <a:accent2>
      <a:srgbClr val="F5C201"/>
    </a:accent2>
    <a:accent3>
      <a:srgbClr val="526DB0"/>
    </a:accent3>
    <a:accent4>
      <a:srgbClr val="989AAC"/>
    </a:accent4>
    <a:accent5>
      <a:srgbClr val="DC5924"/>
    </a:accent5>
    <a:accent6>
      <a:srgbClr val="B4B392"/>
    </a:accent6>
    <a:hlink>
      <a:srgbClr val="CC99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203</TotalTime>
  <Words>906</Words>
  <Application>Microsoft Office PowerPoint</Application>
  <PresentationFormat>Presentación en pantalla (4:3)</PresentationFormat>
  <Paragraphs>109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5</vt:i4>
      </vt:variant>
      <vt:variant>
        <vt:lpstr>Títulos de diapositiva</vt:lpstr>
      </vt:variant>
      <vt:variant>
        <vt:i4>18</vt:i4>
      </vt:variant>
    </vt:vector>
  </HeadingPairs>
  <TitlesOfParts>
    <vt:vector size="26" baseType="lpstr">
      <vt:lpstr>Arial</vt:lpstr>
      <vt:lpstr>Calibri</vt:lpstr>
      <vt:lpstr>Aparajita</vt:lpstr>
      <vt:lpstr>Claridad</vt:lpstr>
      <vt:lpstr>Claridad</vt:lpstr>
      <vt:lpstr>Claridad</vt:lpstr>
      <vt:lpstr>Claridad</vt:lpstr>
      <vt:lpstr>Claridad</vt:lpstr>
      <vt:lpstr>                  CASO CLÍNICO  CARDIOTOXICIDAD DE LA CLOROQUINA</vt:lpstr>
      <vt:lpstr>Mujer de 76 años de edad ingresa desde Urgencias por BAVC   Antecedentes personales: </vt:lpstr>
      <vt:lpstr>Antecedentes Cardiológicos:</vt:lpstr>
      <vt:lpstr>En el año 2011 presenta deterioro de la función ventricular:</vt:lpstr>
      <vt:lpstr>Historia actual:</vt:lpstr>
      <vt:lpstr>  •Ante la DVI severa que no se justifica por su cardiopatia isquémica, se decide completar el estudio, que se orienta a el diagnóstico de Miocardiopatía infiltrativa.  •Se plantea el Dx diferencial entre: Amiloidosis vs Cardiotoxicidad 2ria al uso crónico de Cloroquina </vt:lpstr>
      <vt:lpstr>Se realiza:</vt:lpstr>
      <vt:lpstr>Biopsia endomiocardica.</vt:lpstr>
      <vt:lpstr>Diagnóstico anátomo patológico:</vt:lpstr>
      <vt:lpstr>Discusión</vt:lpstr>
      <vt:lpstr>Cardiotoxicidad:</vt:lpstr>
      <vt:lpstr>Diapositiva 12</vt:lpstr>
      <vt:lpstr>Mecanismo de toxicidad:</vt:lpstr>
      <vt:lpstr> Factores de riesgo asociados:</vt:lpstr>
      <vt:lpstr>Interrupción del tratamiento</vt:lpstr>
      <vt:lpstr>CONCLUSIÓN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</dc:creator>
  <cp:lastModifiedBy>HN-CARDIO</cp:lastModifiedBy>
  <cp:revision>32</cp:revision>
  <dcterms:created xsi:type="dcterms:W3CDTF">2011-11-01T17:36:25Z</dcterms:created>
  <dcterms:modified xsi:type="dcterms:W3CDTF">2011-11-02T11:09:03Z</dcterms:modified>
</cp:coreProperties>
</file>